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8"/>
  </p:notesMasterIdLst>
  <p:handoutMasterIdLst>
    <p:handoutMasterId r:id="rId9"/>
  </p:handout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5" d="100"/>
          <a:sy n="75" d="100"/>
        </p:scale>
        <p:origin x="264" y="66"/>
      </p:cViewPr>
      <p:guideLst/>
    </p:cSldViewPr>
  </p:slideViewPr>
  <p:notesTextViewPr>
    <p:cViewPr>
      <p:scale>
        <a:sx n="1" d="1"/>
        <a:sy n="1" d="1"/>
      </p:scale>
      <p:origin x="0" y="0"/>
    </p:cViewPr>
  </p:notesTextViewPr>
  <p:notesViewPr>
    <p:cSldViewPr snapToGrid="0">
      <p:cViewPr varScale="1">
        <p:scale>
          <a:sx n="85" d="100"/>
          <a:sy n="85" d="100"/>
        </p:scale>
        <p:origin x="316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8678411-A2AB-4976-A634-1146E41586A8}" type="datetimeFigureOut">
              <a:rPr lang="en-US" smtClean="0"/>
              <a:t>1/19/2017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A17802E-271D-4CD0-A268-F869C1180BC9}" type="slidenum">
              <a:rPr lang="en-US" smtClean="0"/>
              <a:t>‹#›</a:t>
            </a:fld>
            <a:endParaRPr lang="en-US"/>
          </a:p>
        </p:txBody>
      </p:sp>
    </p:spTree>
    <p:extLst>
      <p:ext uri="{BB962C8B-B14F-4D97-AF65-F5344CB8AC3E}">
        <p14:creationId xmlns:p14="http://schemas.microsoft.com/office/powerpoint/2010/main" val="788571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7E6788-D130-406A-B6ED-023373BC2765}" type="datetimeFigureOut">
              <a:rPr lang="en-US" smtClean="0"/>
              <a:t>1/19/2017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DB7B-6378-433B-BBC0-76C2B01CF59F}" type="slidenum">
              <a:rPr lang="en-US" smtClean="0"/>
              <a:t>‹#›</a:t>
            </a:fld>
            <a:endParaRPr lang="en-US"/>
          </a:p>
        </p:txBody>
      </p:sp>
    </p:spTree>
    <p:extLst>
      <p:ext uri="{BB962C8B-B14F-4D97-AF65-F5344CB8AC3E}">
        <p14:creationId xmlns:p14="http://schemas.microsoft.com/office/powerpoint/2010/main" val="2143272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3CDB7B-6378-433B-BBC0-76C2B01CF59F}" type="slidenum">
              <a:rPr lang="en-US" smtClean="0"/>
              <a:t>1</a:t>
            </a:fld>
            <a:endParaRPr lang="en-US"/>
          </a:p>
        </p:txBody>
      </p:sp>
    </p:spTree>
    <p:extLst>
      <p:ext uri="{BB962C8B-B14F-4D97-AF65-F5344CB8AC3E}">
        <p14:creationId xmlns:p14="http://schemas.microsoft.com/office/powerpoint/2010/main" val="3161538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Objective is to model this after the revise to resubmit so that many data fields are already present.</a:t>
            </a:r>
            <a:r>
              <a:rPr lang="en-US" baseline="0" dirty="0" smtClean="0"/>
              <a:t> </a:t>
            </a:r>
            <a:r>
              <a:rPr lang="en-US" dirty="0" smtClean="0"/>
              <a:t>Mainly, the white papers and brief one-page concept papers historically considered </a:t>
            </a:r>
            <a:r>
              <a:rPr lang="en-US" dirty="0" err="1" smtClean="0"/>
              <a:t>preproposals</a:t>
            </a:r>
            <a:r>
              <a:rPr lang="en-US" dirty="0" smtClean="0"/>
              <a:t> are now requiring more time and effort by all parties, often requiring certifications and “official” submission by an Authorized Organizational Representative through a sponsor portal like Grants.gov or Fastlane. </a:t>
            </a:r>
            <a:endParaRPr lang="en-US" dirty="0"/>
          </a:p>
        </p:txBody>
      </p:sp>
      <p:sp>
        <p:nvSpPr>
          <p:cNvPr id="4" name="Slide Number Placeholder 3"/>
          <p:cNvSpPr>
            <a:spLocks noGrp="1"/>
          </p:cNvSpPr>
          <p:nvPr>
            <p:ph type="sldNum" sz="quarter" idx="10"/>
          </p:nvPr>
        </p:nvSpPr>
        <p:spPr/>
        <p:txBody>
          <a:bodyPr/>
          <a:lstStyle/>
          <a:p>
            <a:fld id="{0A3CDB7B-6378-433B-BBC0-76C2B01CF59F}" type="slidenum">
              <a:rPr lang="en-US" smtClean="0"/>
              <a:t>2</a:t>
            </a:fld>
            <a:endParaRPr lang="en-US"/>
          </a:p>
        </p:txBody>
      </p:sp>
    </p:spTree>
    <p:extLst>
      <p:ext uri="{BB962C8B-B14F-4D97-AF65-F5344CB8AC3E}">
        <p14:creationId xmlns:p14="http://schemas.microsoft.com/office/powerpoint/2010/main" val="3631433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NOT entered into GMAS as a Request</a:t>
            </a:r>
          </a:p>
          <a:p>
            <a:pPr lvl="0"/>
            <a:r>
              <a:rPr lang="en-US" sz="1200" kern="1200" dirty="0" smtClean="0">
                <a:solidFill>
                  <a:schemeClr val="tx1"/>
                </a:solidFill>
                <a:effectLst/>
                <a:latin typeface="+mn-lt"/>
                <a:ea typeface="+mn-ea"/>
                <a:cs typeface="+mn-cs"/>
              </a:rPr>
              <a:t>Used by many federal and non-federal sponsors to gauge potential volume for a particular research focus and to help assess funding, staffing, and reviewer needs</a:t>
            </a:r>
          </a:p>
          <a:p>
            <a:pPr lvl="0"/>
            <a:r>
              <a:rPr lang="en-US" sz="1200" kern="1200" dirty="0" smtClean="0">
                <a:solidFill>
                  <a:schemeClr val="tx1"/>
                </a:solidFill>
                <a:effectLst/>
                <a:latin typeface="+mn-lt"/>
                <a:ea typeface="+mn-ea"/>
                <a:cs typeface="+mn-cs"/>
              </a:rPr>
              <a:t>Brief document which helps the reviewers determine PI qualifications, institutional eligibility, and suitability of proposed scope with sponsor program</a:t>
            </a:r>
          </a:p>
          <a:p>
            <a:pPr lvl="0"/>
            <a:r>
              <a:rPr lang="en-US" sz="1200" kern="1200" dirty="0" smtClean="0">
                <a:solidFill>
                  <a:schemeClr val="tx1"/>
                </a:solidFill>
                <a:effectLst/>
                <a:latin typeface="+mn-lt"/>
                <a:ea typeface="+mn-ea"/>
                <a:cs typeface="+mn-cs"/>
              </a:rPr>
              <a:t>Most often submitted directly to the sponsor by the PI</a:t>
            </a:r>
          </a:p>
          <a:p>
            <a:pPr lvl="0"/>
            <a:endParaRPr lang="en-US" sz="1200" kern="1200" dirty="0" smtClean="0">
              <a:solidFill>
                <a:schemeClr val="tx1"/>
              </a:solidFill>
              <a:effectLst/>
              <a:latin typeface="+mn-lt"/>
              <a:ea typeface="+mn-ea"/>
              <a:cs typeface="+mn-cs"/>
            </a:endParaRPr>
          </a:p>
          <a:p>
            <a:r>
              <a:rPr lang="en-US" sz="1200" b="1" i="1" kern="1200" dirty="0" smtClean="0">
                <a:solidFill>
                  <a:schemeClr val="tx1"/>
                </a:solidFill>
                <a:effectLst/>
                <a:latin typeface="+mn-lt"/>
                <a:ea typeface="+mn-ea"/>
                <a:cs typeface="+mn-cs"/>
              </a:rPr>
              <a:t>White/Concept Papers:</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Typically NOT entered into GMAS as a </a:t>
            </a:r>
            <a:r>
              <a:rPr lang="en-US" sz="1200" kern="1200" dirty="0" err="1" smtClean="0">
                <a:solidFill>
                  <a:schemeClr val="tx1"/>
                </a:solidFill>
                <a:effectLst/>
                <a:latin typeface="+mn-lt"/>
                <a:ea typeface="+mn-ea"/>
                <a:cs typeface="+mn-cs"/>
              </a:rPr>
              <a:t>preproposal</a:t>
            </a:r>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Most frequently requested by Department of Defense agencies in response to a “Broad Agency Announcement” identifying an agency need  </a:t>
            </a:r>
          </a:p>
          <a:p>
            <a:pPr lvl="0"/>
            <a:r>
              <a:rPr lang="en-US" sz="1200" kern="1200" dirty="0" smtClean="0">
                <a:solidFill>
                  <a:schemeClr val="tx1"/>
                </a:solidFill>
                <a:effectLst/>
                <a:latin typeface="+mn-lt"/>
                <a:ea typeface="+mn-ea"/>
                <a:cs typeface="+mn-cs"/>
              </a:rPr>
              <a:t>White/Concept paper includes an abstract, problem to be addressed, PI knowledge of and experience with problem, proposed solution, and risk assessment</a:t>
            </a:r>
          </a:p>
          <a:p>
            <a:pPr lvl="0"/>
            <a:r>
              <a:rPr lang="en-US" sz="1200" kern="1200" dirty="0" smtClean="0">
                <a:solidFill>
                  <a:schemeClr val="tx1"/>
                </a:solidFill>
                <a:effectLst/>
                <a:latin typeface="+mn-lt"/>
                <a:ea typeface="+mn-ea"/>
                <a:cs typeface="+mn-cs"/>
              </a:rPr>
              <a:t>Does not require a budget</a:t>
            </a:r>
          </a:p>
          <a:p>
            <a:pPr lvl="0"/>
            <a:r>
              <a:rPr lang="en-US" sz="1200" kern="1200" dirty="0" smtClean="0">
                <a:solidFill>
                  <a:schemeClr val="tx1"/>
                </a:solidFill>
                <a:effectLst/>
                <a:latin typeface="+mn-lt"/>
                <a:ea typeface="+mn-ea"/>
                <a:cs typeface="+mn-cs"/>
              </a:rPr>
              <a:t>Usually submitted directly to the sponsor by the PI*</a:t>
            </a:r>
          </a:p>
          <a:p>
            <a:r>
              <a:rPr lang="en-US" sz="1200" b="1"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i="1" kern="1200" dirty="0" err="1" smtClean="0">
                <a:solidFill>
                  <a:schemeClr val="tx1"/>
                </a:solidFill>
                <a:effectLst/>
                <a:latin typeface="+mn-lt"/>
                <a:ea typeface="+mn-ea"/>
                <a:cs typeface="+mn-cs"/>
              </a:rPr>
              <a:t>Preproposals</a:t>
            </a:r>
            <a:r>
              <a:rPr lang="en-US" sz="1200" b="1" i="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en-US" sz="1200" b="1"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Entered into GMAS as an Initial Request</a:t>
            </a:r>
          </a:p>
          <a:p>
            <a:pPr lvl="0"/>
            <a:r>
              <a:rPr lang="en-US" sz="1200" kern="1200" dirty="0" smtClean="0">
                <a:solidFill>
                  <a:schemeClr val="tx1"/>
                </a:solidFill>
                <a:effectLst/>
                <a:latin typeface="+mn-lt"/>
                <a:ea typeface="+mn-ea"/>
                <a:cs typeface="+mn-cs"/>
              </a:rPr>
              <a:t>Regularly used by federal agencies as a screening tool, allowing full proposals to be submitted by invitation only</a:t>
            </a:r>
          </a:p>
          <a:p>
            <a:pPr lvl="0"/>
            <a:r>
              <a:rPr lang="en-US" sz="1200" kern="1200" dirty="0" smtClean="0">
                <a:solidFill>
                  <a:schemeClr val="tx1"/>
                </a:solidFill>
                <a:effectLst/>
                <a:latin typeface="+mn-lt"/>
                <a:ea typeface="+mn-ea"/>
                <a:cs typeface="+mn-cs"/>
              </a:rPr>
              <a:t>Considered an abbreviated version of a “full” proposal, often inclusive of a detailed project budget**, </a:t>
            </a:r>
            <a:r>
              <a:rPr lang="en-US" sz="1200" kern="1200" dirty="0" err="1" smtClean="0">
                <a:solidFill>
                  <a:schemeClr val="tx1"/>
                </a:solidFill>
                <a:effectLst/>
                <a:latin typeface="+mn-lt"/>
                <a:ea typeface="+mn-ea"/>
                <a:cs typeface="+mn-cs"/>
              </a:rPr>
              <a:t>biosketches</a:t>
            </a:r>
            <a:r>
              <a:rPr lang="en-US" sz="1200" kern="1200" dirty="0" smtClean="0">
                <a:solidFill>
                  <a:schemeClr val="tx1"/>
                </a:solidFill>
                <a:effectLst/>
                <a:latin typeface="+mn-lt"/>
                <a:ea typeface="+mn-ea"/>
                <a:cs typeface="+mn-cs"/>
              </a:rPr>
              <a:t>, other support, facilities and a robust project narrative</a:t>
            </a:r>
          </a:p>
          <a:p>
            <a:pPr lvl="0"/>
            <a:r>
              <a:rPr lang="en-US" sz="1200" kern="1200" dirty="0" smtClean="0">
                <a:solidFill>
                  <a:schemeClr val="tx1"/>
                </a:solidFill>
                <a:effectLst/>
                <a:latin typeface="+mn-lt"/>
                <a:ea typeface="+mn-ea"/>
                <a:cs typeface="+mn-cs"/>
              </a:rPr>
              <a:t>May also require advance certifications specific to the program guidelines, such as certifying we will provide required cost share amounts or that we are prepared to provide the necessary institutional support for larger scale projects</a:t>
            </a:r>
          </a:p>
          <a:p>
            <a:pPr lvl="0"/>
            <a:r>
              <a:rPr lang="en-US" sz="1200" kern="1200" dirty="0" smtClean="0">
                <a:solidFill>
                  <a:schemeClr val="tx1"/>
                </a:solidFill>
                <a:effectLst/>
                <a:latin typeface="+mn-lt"/>
                <a:ea typeface="+mn-ea"/>
                <a:cs typeface="+mn-cs"/>
              </a:rPr>
              <a:t>Sponsors typically do not allow for extensive deviations from the </a:t>
            </a:r>
            <a:r>
              <a:rPr lang="en-US" sz="1200" kern="1200" dirty="0" err="1" smtClean="0">
                <a:solidFill>
                  <a:schemeClr val="tx1"/>
                </a:solidFill>
                <a:effectLst/>
                <a:latin typeface="+mn-lt"/>
                <a:ea typeface="+mn-ea"/>
                <a:cs typeface="+mn-cs"/>
              </a:rPr>
              <a:t>preproposal</a:t>
            </a:r>
            <a:r>
              <a:rPr lang="en-US" sz="1200" kern="1200" dirty="0" smtClean="0">
                <a:solidFill>
                  <a:schemeClr val="tx1"/>
                </a:solidFill>
                <a:effectLst/>
                <a:latin typeface="+mn-lt"/>
                <a:ea typeface="+mn-ea"/>
                <a:cs typeface="+mn-cs"/>
              </a:rPr>
              <a:t> budgets, research team, narratives, or even the title in the full proposal, if invited</a:t>
            </a:r>
          </a:p>
          <a:p>
            <a:pPr lvl="0"/>
            <a:r>
              <a:rPr lang="en-US" sz="1200" kern="1200" dirty="0" smtClean="0">
                <a:solidFill>
                  <a:schemeClr val="tx1"/>
                </a:solidFill>
                <a:effectLst/>
                <a:latin typeface="+mn-lt"/>
                <a:ea typeface="+mn-ea"/>
                <a:cs typeface="+mn-cs"/>
              </a:rPr>
              <a:t>Require submission to the sponsor by an AOR, with agency-specific certifications</a:t>
            </a:r>
          </a:p>
          <a:p>
            <a:r>
              <a:rPr lang="en-US" sz="1200" b="1"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A3CDB7B-6378-433B-BBC0-76C2B01CF59F}" type="slidenum">
              <a:rPr lang="en-US" smtClean="0"/>
              <a:t>3</a:t>
            </a:fld>
            <a:endParaRPr lang="en-US"/>
          </a:p>
        </p:txBody>
      </p:sp>
    </p:spTree>
    <p:extLst>
      <p:ext uri="{BB962C8B-B14F-4D97-AF65-F5344CB8AC3E}">
        <p14:creationId xmlns:p14="http://schemas.microsoft.com/office/powerpoint/2010/main" val="899857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3CDB7B-6378-433B-BBC0-76C2B01CF59F}" type="slidenum">
              <a:rPr lang="en-US" smtClean="0"/>
              <a:t>4</a:t>
            </a:fld>
            <a:endParaRPr lang="en-US"/>
          </a:p>
        </p:txBody>
      </p:sp>
    </p:spTree>
    <p:extLst>
      <p:ext uri="{BB962C8B-B14F-4D97-AF65-F5344CB8AC3E}">
        <p14:creationId xmlns:p14="http://schemas.microsoft.com/office/powerpoint/2010/main" val="2719275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The Full Proposal will then be locked and routed per standard practice for full review and submission by Department/School/OSP </a:t>
            </a:r>
          </a:p>
          <a:p>
            <a:pPr lvl="0"/>
            <a:r>
              <a:rPr lang="en-US" sz="1200" kern="1200" dirty="0" smtClean="0">
                <a:solidFill>
                  <a:schemeClr val="tx1"/>
                </a:solidFill>
                <a:effectLst/>
                <a:latin typeface="+mn-lt"/>
                <a:ea typeface="+mn-ea"/>
                <a:cs typeface="+mn-cs"/>
              </a:rPr>
              <a:t>If the sponsor declines to accept a full proposal the </a:t>
            </a:r>
            <a:r>
              <a:rPr lang="en-US" sz="1200" kern="1200" dirty="0" err="1" smtClean="0">
                <a:solidFill>
                  <a:schemeClr val="tx1"/>
                </a:solidFill>
                <a:effectLst/>
                <a:latin typeface="+mn-lt"/>
                <a:ea typeface="+mn-ea"/>
                <a:cs typeface="+mn-cs"/>
              </a:rPr>
              <a:t>preproposal</a:t>
            </a:r>
            <a:r>
              <a:rPr lang="en-US" sz="1200" kern="1200" dirty="0" smtClean="0">
                <a:solidFill>
                  <a:schemeClr val="tx1"/>
                </a:solidFill>
                <a:effectLst/>
                <a:latin typeface="+mn-lt"/>
                <a:ea typeface="+mn-ea"/>
                <a:cs typeface="+mn-cs"/>
              </a:rPr>
              <a:t> will be closed in GMAS</a:t>
            </a:r>
          </a:p>
          <a:p>
            <a:endParaRPr lang="en-US" dirty="0"/>
          </a:p>
        </p:txBody>
      </p:sp>
      <p:sp>
        <p:nvSpPr>
          <p:cNvPr id="4" name="Slide Number Placeholder 3"/>
          <p:cNvSpPr>
            <a:spLocks noGrp="1"/>
          </p:cNvSpPr>
          <p:nvPr>
            <p:ph type="sldNum" sz="quarter" idx="10"/>
          </p:nvPr>
        </p:nvSpPr>
        <p:spPr/>
        <p:txBody>
          <a:bodyPr/>
          <a:lstStyle/>
          <a:p>
            <a:fld id="{0A3CDB7B-6378-433B-BBC0-76C2B01CF59F}" type="slidenum">
              <a:rPr lang="en-US" smtClean="0"/>
              <a:t>5</a:t>
            </a:fld>
            <a:endParaRPr lang="en-US"/>
          </a:p>
        </p:txBody>
      </p:sp>
    </p:spTree>
    <p:extLst>
      <p:ext uri="{BB962C8B-B14F-4D97-AF65-F5344CB8AC3E}">
        <p14:creationId xmlns:p14="http://schemas.microsoft.com/office/powerpoint/2010/main" val="262589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Preproposals</a:t>
            </a:r>
            <a:r>
              <a:rPr lang="en-US" sz="1200" kern="1200" dirty="0" smtClean="0">
                <a:solidFill>
                  <a:schemeClr val="tx1"/>
                </a:solidFill>
                <a:effectLst/>
                <a:latin typeface="+mn-lt"/>
                <a:ea typeface="+mn-ea"/>
                <a:cs typeface="+mn-cs"/>
              </a:rPr>
              <a:t> are an important step when required by sponsor, and </a:t>
            </a:r>
            <a:r>
              <a:rPr lang="en-US" sz="1200" kern="1200" dirty="0" err="1" smtClean="0">
                <a:solidFill>
                  <a:schemeClr val="tx1"/>
                </a:solidFill>
                <a:effectLst/>
                <a:latin typeface="+mn-lt"/>
                <a:ea typeface="+mn-ea"/>
                <a:cs typeface="+mn-cs"/>
              </a:rPr>
              <a:t>preproposal</a:t>
            </a:r>
            <a:r>
              <a:rPr lang="en-US" sz="1200" kern="1200" dirty="0" smtClean="0">
                <a:solidFill>
                  <a:schemeClr val="tx1"/>
                </a:solidFill>
                <a:effectLst/>
                <a:latin typeface="+mn-lt"/>
                <a:ea typeface="+mn-ea"/>
                <a:cs typeface="+mn-cs"/>
              </a:rPr>
              <a:t> development should be undertaken rigorously with the aim of being invited to submit a full proposal for sponsor review. </a:t>
            </a:r>
          </a:p>
          <a:p>
            <a:endParaRPr lang="en-US" dirty="0"/>
          </a:p>
        </p:txBody>
      </p:sp>
      <p:sp>
        <p:nvSpPr>
          <p:cNvPr id="4" name="Slide Number Placeholder 3"/>
          <p:cNvSpPr>
            <a:spLocks noGrp="1"/>
          </p:cNvSpPr>
          <p:nvPr>
            <p:ph type="sldNum" sz="quarter" idx="10"/>
          </p:nvPr>
        </p:nvSpPr>
        <p:spPr/>
        <p:txBody>
          <a:bodyPr/>
          <a:lstStyle/>
          <a:p>
            <a:fld id="{0A3CDB7B-6378-433B-BBC0-76C2B01CF59F}" type="slidenum">
              <a:rPr lang="en-US" smtClean="0"/>
              <a:t>6</a:t>
            </a:fld>
            <a:endParaRPr lang="en-US"/>
          </a:p>
        </p:txBody>
      </p:sp>
    </p:spTree>
    <p:extLst>
      <p:ext uri="{BB962C8B-B14F-4D97-AF65-F5344CB8AC3E}">
        <p14:creationId xmlns:p14="http://schemas.microsoft.com/office/powerpoint/2010/main" val="39437833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CA7455B-FD7E-4478-B359-FC9DC68E43F7}" type="datetimeFigureOut">
              <a:rPr lang="en-US" smtClean="0"/>
              <a:t>1/19/2017</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BDC42589-A6E8-49A2-AFF9-3F7420EE1F6B}"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1185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A7455B-FD7E-4478-B359-FC9DC68E43F7}" type="datetimeFigureOut">
              <a:rPr lang="en-US" smtClean="0"/>
              <a:t>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C42589-A6E8-49A2-AFF9-3F7420EE1F6B}" type="slidenum">
              <a:rPr lang="en-US" smtClean="0"/>
              <a:t>‹#›</a:t>
            </a:fld>
            <a:endParaRPr lang="en-US"/>
          </a:p>
        </p:txBody>
      </p:sp>
    </p:spTree>
    <p:extLst>
      <p:ext uri="{BB962C8B-B14F-4D97-AF65-F5344CB8AC3E}">
        <p14:creationId xmlns:p14="http://schemas.microsoft.com/office/powerpoint/2010/main" val="497111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A7455B-FD7E-4478-B359-FC9DC68E43F7}" type="datetimeFigureOut">
              <a:rPr lang="en-US" smtClean="0"/>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C42589-A6E8-49A2-AFF9-3F7420EE1F6B}"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08545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A7455B-FD7E-4478-B359-FC9DC68E43F7}" type="datetimeFigureOut">
              <a:rPr lang="en-US" smtClean="0"/>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C42589-A6E8-49A2-AFF9-3F7420EE1F6B}"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57684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A7455B-FD7E-4478-B359-FC9DC68E43F7}" type="datetimeFigureOut">
              <a:rPr lang="en-US" smtClean="0"/>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C42589-A6E8-49A2-AFF9-3F7420EE1F6B}" type="slidenum">
              <a:rPr lang="en-US" smtClean="0"/>
              <a:t>‹#›</a:t>
            </a:fld>
            <a:endParaRPr lang="en-US"/>
          </a:p>
        </p:txBody>
      </p:sp>
    </p:spTree>
    <p:extLst>
      <p:ext uri="{BB962C8B-B14F-4D97-AF65-F5344CB8AC3E}">
        <p14:creationId xmlns:p14="http://schemas.microsoft.com/office/powerpoint/2010/main" val="28577638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A7455B-FD7E-4478-B359-FC9DC68E43F7}" type="datetimeFigureOut">
              <a:rPr lang="en-US" smtClean="0"/>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C42589-A6E8-49A2-AFF9-3F7420EE1F6B}"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511534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A7455B-FD7E-4478-B359-FC9DC68E43F7}" type="datetimeFigureOut">
              <a:rPr lang="en-US" smtClean="0"/>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C42589-A6E8-49A2-AFF9-3F7420EE1F6B}"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66448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A7455B-FD7E-4478-B359-FC9DC68E43F7}" type="datetimeFigureOut">
              <a:rPr lang="en-US" smtClean="0"/>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C42589-A6E8-49A2-AFF9-3F7420EE1F6B}"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4844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A7455B-FD7E-4478-B359-FC9DC68E43F7}" type="datetimeFigureOut">
              <a:rPr lang="en-US" smtClean="0"/>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C42589-A6E8-49A2-AFF9-3F7420EE1F6B}"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7566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A7455B-FD7E-4478-B359-FC9DC68E43F7}" type="datetimeFigureOut">
              <a:rPr lang="en-US" smtClean="0"/>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C42589-A6E8-49A2-AFF9-3F7420EE1F6B}" type="slidenum">
              <a:rPr lang="en-US" smtClean="0"/>
              <a:t>‹#›</a:t>
            </a:fld>
            <a:endParaRPr lang="en-US"/>
          </a:p>
        </p:txBody>
      </p:sp>
    </p:spTree>
    <p:extLst>
      <p:ext uri="{BB962C8B-B14F-4D97-AF65-F5344CB8AC3E}">
        <p14:creationId xmlns:p14="http://schemas.microsoft.com/office/powerpoint/2010/main" val="321637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A7455B-FD7E-4478-B359-FC9DC68E43F7}" type="datetimeFigureOut">
              <a:rPr lang="en-US" smtClean="0"/>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C42589-A6E8-49A2-AFF9-3F7420EE1F6B}"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2144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CA7455B-FD7E-4478-B359-FC9DC68E43F7}" type="datetimeFigureOut">
              <a:rPr lang="en-US" smtClean="0"/>
              <a:t>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C42589-A6E8-49A2-AFF9-3F7420EE1F6B}" type="slidenum">
              <a:rPr lang="en-US" smtClean="0"/>
              <a:t>‹#›</a:t>
            </a:fld>
            <a:endParaRPr lang="en-US"/>
          </a:p>
        </p:txBody>
      </p:sp>
    </p:spTree>
    <p:extLst>
      <p:ext uri="{BB962C8B-B14F-4D97-AF65-F5344CB8AC3E}">
        <p14:creationId xmlns:p14="http://schemas.microsoft.com/office/powerpoint/2010/main" val="681042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CA7455B-FD7E-4478-B359-FC9DC68E43F7}" type="datetimeFigureOut">
              <a:rPr lang="en-US" smtClean="0"/>
              <a:t>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C42589-A6E8-49A2-AFF9-3F7420EE1F6B}"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9907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CA7455B-FD7E-4478-B359-FC9DC68E43F7}" type="datetimeFigureOut">
              <a:rPr lang="en-US" smtClean="0"/>
              <a:t>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C42589-A6E8-49A2-AFF9-3F7420EE1F6B}"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6348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A7455B-FD7E-4478-B359-FC9DC68E43F7}" type="datetimeFigureOut">
              <a:rPr lang="en-US" smtClean="0"/>
              <a:t>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C42589-A6E8-49A2-AFF9-3F7420EE1F6B}" type="slidenum">
              <a:rPr lang="en-US" smtClean="0"/>
              <a:t>‹#›</a:t>
            </a:fld>
            <a:endParaRPr lang="en-US"/>
          </a:p>
        </p:txBody>
      </p:sp>
    </p:spTree>
    <p:extLst>
      <p:ext uri="{BB962C8B-B14F-4D97-AF65-F5344CB8AC3E}">
        <p14:creationId xmlns:p14="http://schemas.microsoft.com/office/powerpoint/2010/main" val="1968958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A7455B-FD7E-4478-B359-FC9DC68E43F7}" type="datetimeFigureOut">
              <a:rPr lang="en-US" smtClean="0"/>
              <a:t>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C42589-A6E8-49A2-AFF9-3F7420EE1F6B}"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0157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A7455B-FD7E-4478-B359-FC9DC68E43F7}" type="datetimeFigureOut">
              <a:rPr lang="en-US" smtClean="0"/>
              <a:t>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C42589-A6E8-49A2-AFF9-3F7420EE1F6B}" type="slidenum">
              <a:rPr lang="en-US" smtClean="0"/>
              <a:t>‹#›</a:t>
            </a:fld>
            <a:endParaRPr lang="en-US"/>
          </a:p>
        </p:txBody>
      </p:sp>
    </p:spTree>
    <p:extLst>
      <p:ext uri="{BB962C8B-B14F-4D97-AF65-F5344CB8AC3E}">
        <p14:creationId xmlns:p14="http://schemas.microsoft.com/office/powerpoint/2010/main" val="937788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CA7455B-FD7E-4478-B359-FC9DC68E43F7}" type="datetimeFigureOut">
              <a:rPr lang="en-US" smtClean="0"/>
              <a:t>1/19/2017</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DC42589-A6E8-49A2-AFF9-3F7420EE1F6B}" type="slidenum">
              <a:rPr lang="en-US" smtClean="0"/>
              <a:t>‹#›</a:t>
            </a:fld>
            <a:endParaRPr lang="en-US"/>
          </a:p>
        </p:txBody>
      </p:sp>
    </p:spTree>
    <p:extLst>
      <p:ext uri="{BB962C8B-B14F-4D97-AF65-F5344CB8AC3E}">
        <p14:creationId xmlns:p14="http://schemas.microsoft.com/office/powerpoint/2010/main" val="189393242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GMAS </a:t>
            </a:r>
            <a:r>
              <a:rPr lang="en-US" dirty="0" err="1" smtClean="0"/>
              <a:t>Preproposal</a:t>
            </a:r>
            <a:r>
              <a:rPr lang="en-US" dirty="0" smtClean="0"/>
              <a:t> Entry</a:t>
            </a:r>
            <a:endParaRPr lang="en-US" dirty="0"/>
          </a:p>
        </p:txBody>
      </p:sp>
      <p:sp>
        <p:nvSpPr>
          <p:cNvPr id="3" name="Subtitle 2"/>
          <p:cNvSpPr>
            <a:spLocks noGrp="1"/>
          </p:cNvSpPr>
          <p:nvPr>
            <p:ph type="subTitle" idx="1"/>
          </p:nvPr>
        </p:nvSpPr>
        <p:spPr/>
        <p:txBody>
          <a:bodyPr>
            <a:normAutofit lnSpcReduction="10000"/>
          </a:bodyPr>
          <a:lstStyle/>
          <a:p>
            <a:r>
              <a:rPr lang="en-US" dirty="0" smtClean="0"/>
              <a:t>Colleen Hutchins</a:t>
            </a:r>
          </a:p>
          <a:p>
            <a:r>
              <a:rPr lang="en-US" dirty="0" smtClean="0"/>
              <a:t>Manager, Grants and Contracts Operations, OSP</a:t>
            </a:r>
          </a:p>
          <a:p>
            <a:r>
              <a:rPr lang="en-US" dirty="0" smtClean="0"/>
              <a:t>January 20, 2017</a:t>
            </a:r>
          </a:p>
          <a:p>
            <a:endParaRPr lang="en-US" dirty="0" smtClean="0"/>
          </a:p>
          <a:p>
            <a:endParaRPr lang="en-US" dirty="0"/>
          </a:p>
        </p:txBody>
      </p:sp>
    </p:spTree>
    <p:extLst>
      <p:ext uri="{BB962C8B-B14F-4D97-AF65-F5344CB8AC3E}">
        <p14:creationId xmlns:p14="http://schemas.microsoft.com/office/powerpoint/2010/main" val="23893940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Some reasons </a:t>
            </a:r>
            <a:r>
              <a:rPr lang="en-US" dirty="0"/>
              <a:t>for this process </a:t>
            </a:r>
            <a:r>
              <a:rPr lang="en-US" dirty="0" smtClean="0"/>
              <a:t>change include:</a:t>
            </a:r>
            <a:r>
              <a:rPr lang="en-US" dirty="0"/>
              <a:t>  </a:t>
            </a:r>
            <a:endParaRPr lang="en-US" dirty="0" smtClean="0"/>
          </a:p>
          <a:p>
            <a:r>
              <a:rPr lang="en-US" dirty="0" smtClean="0"/>
              <a:t>Sponsors are requiring </a:t>
            </a:r>
            <a:r>
              <a:rPr lang="en-US" dirty="0"/>
              <a:t>acceptance of terms and conditions and/or representations and certifications even at this early stage of the submission process.  </a:t>
            </a:r>
            <a:endParaRPr lang="en-US" dirty="0" smtClean="0"/>
          </a:p>
          <a:p>
            <a:r>
              <a:rPr lang="en-US" dirty="0" smtClean="0"/>
              <a:t>We </a:t>
            </a:r>
            <a:r>
              <a:rPr lang="en-US" dirty="0"/>
              <a:t>are </a:t>
            </a:r>
            <a:r>
              <a:rPr lang="en-US" dirty="0" smtClean="0"/>
              <a:t>mindful </a:t>
            </a:r>
            <a:r>
              <a:rPr lang="en-US" dirty="0"/>
              <a:t>that some funding initiatives for which a </a:t>
            </a:r>
            <a:r>
              <a:rPr lang="en-US" dirty="0" err="1"/>
              <a:t>preproposal</a:t>
            </a:r>
            <a:r>
              <a:rPr lang="en-US" dirty="0"/>
              <a:t> is required may contain strict PI eligibility requirements or limit the number of submissions the University may submit, and we must be sure we are submitting in compliance with those guidelines. </a:t>
            </a:r>
          </a:p>
        </p:txBody>
      </p:sp>
    </p:spTree>
    <p:extLst>
      <p:ext uri="{BB962C8B-B14F-4D97-AF65-F5344CB8AC3E}">
        <p14:creationId xmlns:p14="http://schemas.microsoft.com/office/powerpoint/2010/main" val="30418647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6102" y="1902691"/>
            <a:ext cx="6234888" cy="1352741"/>
          </a:xfrm>
        </p:spPr>
        <p:txBody>
          <a:bodyPr/>
          <a:lstStyle/>
          <a:p>
            <a:r>
              <a:rPr lang="en-US" dirty="0" smtClean="0"/>
              <a:t>Types of Preliminary Proposals</a:t>
            </a:r>
            <a:endParaRPr lang="en-US" dirty="0"/>
          </a:p>
        </p:txBody>
      </p:sp>
      <p:sp>
        <p:nvSpPr>
          <p:cNvPr id="3" name="Content Placeholder 2"/>
          <p:cNvSpPr>
            <a:spLocks noGrp="1"/>
          </p:cNvSpPr>
          <p:nvPr>
            <p:ph type="body" sz="half" idx="2"/>
          </p:nvPr>
        </p:nvSpPr>
        <p:spPr>
          <a:xfrm>
            <a:off x="797953" y="3255432"/>
            <a:ext cx="6241816" cy="1828800"/>
          </a:xfrm>
        </p:spPr>
        <p:txBody>
          <a:bodyPr/>
          <a:lstStyle/>
          <a:p>
            <a:r>
              <a:rPr lang="en-US" b="1" u="sng" dirty="0"/>
              <a:t>Letters of </a:t>
            </a:r>
            <a:r>
              <a:rPr lang="en-US" b="1" u="sng" dirty="0" smtClean="0"/>
              <a:t>Intent </a:t>
            </a:r>
          </a:p>
          <a:p>
            <a:r>
              <a:rPr lang="en-US" b="1" u="sng" dirty="0" smtClean="0"/>
              <a:t>White/Concept Papers</a:t>
            </a:r>
          </a:p>
          <a:p>
            <a:r>
              <a:rPr lang="en-US" b="1" u="sng" dirty="0" err="1" smtClean="0"/>
              <a:t>Preproposals</a:t>
            </a:r>
            <a:endParaRPr lang="en-US" dirty="0"/>
          </a:p>
          <a:p>
            <a:endParaRPr lang="en-US" dirty="0" smtClean="0"/>
          </a:p>
          <a:p>
            <a:endParaRPr lang="en-US" dirty="0"/>
          </a:p>
          <a:p>
            <a:endParaRPr lang="en-US" dirty="0"/>
          </a:p>
        </p:txBody>
      </p:sp>
      <p:pic>
        <p:nvPicPr>
          <p:cNvPr id="6" name="Picture Placeholder 5"/>
          <p:cNvPicPr preferRelativeResize="0">
            <a:picLocks noGrp="1"/>
          </p:cNvPicPr>
          <p:nvPr>
            <p:ph type="pic" idx="1"/>
          </p:nvPr>
        </p:nvPicPr>
        <p:blipFill>
          <a:blip r:embed="rId3">
            <a:extLst>
              <a:ext uri="{28A0092B-C50C-407E-A947-70E740481C1C}">
                <a14:useLocalDpi xmlns:a14="http://schemas.microsoft.com/office/drawing/2010/main" val="0"/>
              </a:ext>
            </a:extLst>
          </a:blip>
          <a:stretch>
            <a:fillRect/>
          </a:stretch>
        </p:blipFill>
        <p:spPr>
          <a:xfrm>
            <a:off x="6571546" y="2036232"/>
            <a:ext cx="4572000" cy="3048000"/>
          </a:xfrm>
        </p:spPr>
      </p:pic>
    </p:spTree>
    <p:extLst>
      <p:ext uri="{BB962C8B-B14F-4D97-AF65-F5344CB8AC3E}">
        <p14:creationId xmlns:p14="http://schemas.microsoft.com/office/powerpoint/2010/main" val="38656878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idx="1"/>
          </p:nvPr>
        </p:nvPicPr>
        <p:blipFill>
          <a:blip r:embed="rId3">
            <a:extLst>
              <a:ext uri="{28A0092B-C50C-407E-A947-70E740481C1C}">
                <a14:useLocalDpi xmlns:a14="http://schemas.microsoft.com/office/drawing/2010/main" val="0"/>
              </a:ext>
            </a:extLst>
          </a:blip>
          <a:stretch>
            <a:fillRect/>
          </a:stretch>
        </p:blipFill>
        <p:spPr>
          <a:xfrm>
            <a:off x="2795776" y="1570945"/>
            <a:ext cx="6940791" cy="3669342"/>
          </a:xfrm>
          <a:prstGeom prst="rect">
            <a:avLst/>
          </a:prstGeom>
          <a:noFill/>
          <a:ln>
            <a:noFill/>
          </a:ln>
        </p:spPr>
      </p:pic>
    </p:spTree>
    <p:extLst>
      <p:ext uri="{BB962C8B-B14F-4D97-AF65-F5344CB8AC3E}">
        <p14:creationId xmlns:p14="http://schemas.microsoft.com/office/powerpoint/2010/main" val="36020462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fontScale="85000" lnSpcReduction="10000"/>
          </a:bodyPr>
          <a:lstStyle/>
          <a:p>
            <a:pPr lvl="0"/>
            <a:r>
              <a:rPr lang="en-US" dirty="0"/>
              <a:t>Department Administrator enters the </a:t>
            </a:r>
            <a:r>
              <a:rPr lang="en-US" dirty="0" err="1"/>
              <a:t>preproposal</a:t>
            </a:r>
            <a:r>
              <a:rPr lang="en-US" dirty="0"/>
              <a:t> and documents into GMAS and locks/routes as usual, adhering to the title naming convention “PREPROPOSAL:  rest of project title.”</a:t>
            </a:r>
          </a:p>
          <a:p>
            <a:pPr lvl="0"/>
            <a:r>
              <a:rPr lang="en-US" dirty="0"/>
              <a:t>The </a:t>
            </a:r>
            <a:r>
              <a:rPr lang="en-US" dirty="0" err="1"/>
              <a:t>preproposal</a:t>
            </a:r>
            <a:r>
              <a:rPr lang="en-US" dirty="0"/>
              <a:t> should be signed off on in GMAS in accordance with the department’s standard “Initial Request” review and signature process.</a:t>
            </a:r>
          </a:p>
          <a:p>
            <a:pPr lvl="0"/>
            <a:r>
              <a:rPr lang="en-US" dirty="0"/>
              <a:t>OSP will submit to sponsor in GMAS.</a:t>
            </a:r>
          </a:p>
          <a:p>
            <a:endParaRPr lang="en-US" dirty="0"/>
          </a:p>
        </p:txBody>
      </p:sp>
      <p:sp>
        <p:nvSpPr>
          <p:cNvPr id="4" name="Content Placeholder 3"/>
          <p:cNvSpPr>
            <a:spLocks noGrp="1"/>
          </p:cNvSpPr>
          <p:nvPr>
            <p:ph sz="half" idx="2"/>
          </p:nvPr>
        </p:nvSpPr>
        <p:spPr/>
        <p:txBody>
          <a:bodyPr>
            <a:normAutofit fontScale="85000" lnSpcReduction="10000"/>
          </a:bodyPr>
          <a:lstStyle/>
          <a:p>
            <a:pPr lvl="0"/>
            <a:r>
              <a:rPr lang="en-US" dirty="0" smtClean="0"/>
              <a:t>If a </a:t>
            </a:r>
            <a:r>
              <a:rPr lang="en-US" dirty="0"/>
              <a:t>Full </a:t>
            </a:r>
            <a:r>
              <a:rPr lang="en-US" dirty="0" smtClean="0"/>
              <a:t>Proposal is invited, </a:t>
            </a:r>
            <a:r>
              <a:rPr lang="en-US" dirty="0"/>
              <a:t>OSP Operations will “Rollback” the request to allow for editing the following fields as applicable:</a:t>
            </a:r>
            <a:endParaRPr lang="en-US" sz="2000" dirty="0"/>
          </a:p>
          <a:p>
            <a:pPr lvl="1"/>
            <a:r>
              <a:rPr lang="en-US" dirty="0"/>
              <a:t>Remove “PREPROPOSAL” from title;</a:t>
            </a:r>
            <a:endParaRPr lang="en-US" sz="1800" dirty="0"/>
          </a:p>
          <a:p>
            <a:pPr lvl="1"/>
            <a:r>
              <a:rPr lang="en-US" dirty="0"/>
              <a:t>Revise deadline;</a:t>
            </a:r>
            <a:endParaRPr lang="en-US" sz="1800" dirty="0"/>
          </a:p>
          <a:p>
            <a:pPr lvl="1"/>
            <a:r>
              <a:rPr lang="en-US" dirty="0"/>
              <a:t>Revise research team;</a:t>
            </a:r>
            <a:endParaRPr lang="en-US" sz="1800" dirty="0"/>
          </a:p>
          <a:p>
            <a:pPr lvl="1"/>
            <a:r>
              <a:rPr lang="en-US" dirty="0"/>
              <a:t>Revise budget;</a:t>
            </a:r>
            <a:endParaRPr lang="en-US" sz="1800" dirty="0"/>
          </a:p>
          <a:p>
            <a:pPr lvl="1"/>
            <a:r>
              <a:rPr lang="en-US" dirty="0"/>
              <a:t>Revise approvals;</a:t>
            </a:r>
            <a:endParaRPr lang="en-US" sz="1800" dirty="0"/>
          </a:p>
          <a:p>
            <a:endParaRPr lang="en-US" dirty="0"/>
          </a:p>
        </p:txBody>
      </p:sp>
      <p:sp>
        <p:nvSpPr>
          <p:cNvPr id="5" name="Title 1"/>
          <p:cNvSpPr>
            <a:spLocks noGrp="1"/>
          </p:cNvSpPr>
          <p:nvPr>
            <p:ph type="title"/>
          </p:nvPr>
        </p:nvSpPr>
        <p:spPr/>
        <p:txBody>
          <a:bodyPr>
            <a:normAutofit fontScale="90000"/>
          </a:bodyPr>
          <a:lstStyle/>
          <a:p>
            <a:r>
              <a:rPr lang="en-US" b="1" u="sng" dirty="0"/>
              <a:t>Entering </a:t>
            </a:r>
            <a:r>
              <a:rPr lang="en-US" b="1" u="sng" dirty="0" err="1"/>
              <a:t>Preproposals</a:t>
            </a:r>
            <a:r>
              <a:rPr lang="en-US" b="1" u="sng" dirty="0"/>
              <a:t> into GMAS</a:t>
            </a:r>
            <a:r>
              <a:rPr lang="en-US" dirty="0"/>
              <a:t/>
            </a:r>
            <a:br>
              <a:rPr lang="en-US" dirty="0"/>
            </a:br>
            <a:endParaRPr lang="en-US" dirty="0"/>
          </a:p>
        </p:txBody>
      </p:sp>
    </p:spTree>
    <p:extLst>
      <p:ext uri="{BB962C8B-B14F-4D97-AF65-F5344CB8AC3E}">
        <p14:creationId xmlns:p14="http://schemas.microsoft.com/office/powerpoint/2010/main" val="9537625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Housekeeping</a:t>
            </a:r>
            <a:endParaRPr lang="en-US" dirty="0"/>
          </a:p>
        </p:txBody>
      </p:sp>
      <p:sp>
        <p:nvSpPr>
          <p:cNvPr id="3" name="Content Placeholder 2"/>
          <p:cNvSpPr>
            <a:spLocks noGrp="1"/>
          </p:cNvSpPr>
          <p:nvPr>
            <p:ph idx="1"/>
          </p:nvPr>
        </p:nvSpPr>
        <p:spPr/>
        <p:txBody>
          <a:bodyPr>
            <a:normAutofit fontScale="62500" lnSpcReduction="20000"/>
          </a:bodyPr>
          <a:lstStyle/>
          <a:p>
            <a:pPr lvl="0"/>
            <a:r>
              <a:rPr lang="en-US" dirty="0" smtClean="0"/>
              <a:t>Effective date</a:t>
            </a:r>
            <a:r>
              <a:rPr lang="en-US" smtClean="0"/>
              <a:t>:  February 1, 2017</a:t>
            </a:r>
          </a:p>
          <a:p>
            <a:pPr lvl="0"/>
            <a:r>
              <a:rPr lang="en-US" smtClean="0"/>
              <a:t>Finalized </a:t>
            </a:r>
            <a:r>
              <a:rPr lang="en-US" dirty="0" err="1"/>
              <a:t>preproposals</a:t>
            </a:r>
            <a:r>
              <a:rPr lang="en-US" dirty="0"/>
              <a:t> should be locked and routed in GMAS at least three business days prior to the deadline date.</a:t>
            </a:r>
          </a:p>
          <a:p>
            <a:pPr lvl="0"/>
            <a:r>
              <a:rPr lang="en-US" dirty="0" smtClean="0"/>
              <a:t>OSP </a:t>
            </a:r>
            <a:r>
              <a:rPr lang="en-US" dirty="0"/>
              <a:t>will review the RFP/Program Solicitation, all required elements from those guidelines, budget details, and the scope of work to ensure it is in compliance with the University’s Mission.</a:t>
            </a:r>
          </a:p>
          <a:p>
            <a:pPr lvl="0"/>
            <a:r>
              <a:rPr lang="en-US" dirty="0"/>
              <a:t>For internal purposes, any potential subcontractors should include a short acknowledgment in writing or by email that the PI is aware h/she is being included in the </a:t>
            </a:r>
            <a:r>
              <a:rPr lang="en-US" dirty="0" err="1"/>
              <a:t>preproposal</a:t>
            </a:r>
            <a:r>
              <a:rPr lang="en-US" dirty="0"/>
              <a:t>.</a:t>
            </a:r>
          </a:p>
          <a:p>
            <a:pPr lvl="0"/>
            <a:r>
              <a:rPr lang="en-US" dirty="0"/>
              <a:t>A</a:t>
            </a:r>
            <a:r>
              <a:rPr lang="en-US" dirty="0" smtClean="0"/>
              <a:t>pprovals cost </a:t>
            </a:r>
            <a:r>
              <a:rPr lang="en-US" dirty="0"/>
              <a:t>share, Participation Agreements, Debarment, Conflicts of Interest, etc. can be left as “needed” solely for the purposes of the </a:t>
            </a:r>
            <a:r>
              <a:rPr lang="en-US" dirty="0" err="1"/>
              <a:t>Preproposal</a:t>
            </a:r>
            <a:r>
              <a:rPr lang="en-US" dirty="0"/>
              <a:t> submission.  Notification to the appropriate COI reviewers that no action is currently needed at </a:t>
            </a:r>
            <a:r>
              <a:rPr lang="en-US" dirty="0" err="1"/>
              <a:t>preproposal</a:t>
            </a:r>
            <a:r>
              <a:rPr lang="en-US" dirty="0"/>
              <a:t> stage should be communicated via email or the GMAS “Additional Comments” section when locking and routing for signatures. </a:t>
            </a:r>
          </a:p>
          <a:p>
            <a:r>
              <a:rPr lang="en-US" dirty="0"/>
              <a:t>Using </a:t>
            </a:r>
            <a:r>
              <a:rPr lang="en-US" dirty="0" err="1" smtClean="0"/>
              <a:t>Preproposal</a:t>
            </a:r>
            <a:r>
              <a:rPr lang="en-US" dirty="0" smtClean="0"/>
              <a:t> in the title naming </a:t>
            </a:r>
            <a:r>
              <a:rPr lang="en-US" dirty="0"/>
              <a:t>convention </a:t>
            </a:r>
            <a:r>
              <a:rPr lang="en-US" dirty="0" smtClean="0"/>
              <a:t>allows then </a:t>
            </a:r>
            <a:r>
              <a:rPr lang="en-US" dirty="0"/>
              <a:t>to be manually scrubbed from any reports generated which compile the number of funding requests submitted</a:t>
            </a:r>
          </a:p>
        </p:txBody>
      </p:sp>
    </p:spTree>
    <p:extLst>
      <p:ext uri="{BB962C8B-B14F-4D97-AF65-F5344CB8AC3E}">
        <p14:creationId xmlns:p14="http://schemas.microsoft.com/office/powerpoint/2010/main" val="419164987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50</TotalTime>
  <Words>559</Words>
  <Application>Microsoft Office PowerPoint</Application>
  <PresentationFormat>Widescreen</PresentationFormat>
  <Paragraphs>61</Paragraphs>
  <Slides>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Garamond</vt:lpstr>
      <vt:lpstr>Organic</vt:lpstr>
      <vt:lpstr>GMAS Preproposal Entry</vt:lpstr>
      <vt:lpstr>Background</vt:lpstr>
      <vt:lpstr>Types of Preliminary Proposals</vt:lpstr>
      <vt:lpstr>PowerPoint Presentation</vt:lpstr>
      <vt:lpstr>Entering Preproposals into GMAS </vt:lpstr>
      <vt:lpstr>Housekeeping</vt:lpstr>
    </vt:vector>
  </TitlesOfParts>
  <Company>Harvard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GMAS Preproposal Entry</dc:title>
  <dc:creator>Hutchins, Colleen D.</dc:creator>
  <cp:lastModifiedBy>Hutchins, Colleen D.</cp:lastModifiedBy>
  <cp:revision>8</cp:revision>
  <dcterms:created xsi:type="dcterms:W3CDTF">2017-01-18T16:11:01Z</dcterms:created>
  <dcterms:modified xsi:type="dcterms:W3CDTF">2017-01-19T12:40:10Z</dcterms:modified>
</cp:coreProperties>
</file>