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74" r:id="rId2"/>
    <p:sldId id="298" r:id="rId3"/>
    <p:sldId id="313" r:id="rId4"/>
    <p:sldId id="299" r:id="rId5"/>
    <p:sldId id="31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9" autoAdjust="0"/>
    <p:restoredTop sz="92561" autoAdjust="0"/>
  </p:normalViewPr>
  <p:slideViewPr>
    <p:cSldViewPr>
      <p:cViewPr>
        <p:scale>
          <a:sx n="70" d="100"/>
          <a:sy n="70" d="100"/>
        </p:scale>
        <p:origin x="-1290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7D8333-0F94-4D52-B9DA-D6E887BE0F6A}" type="datetimeFigureOut">
              <a:rPr lang="en-US" smtClean="0"/>
              <a:pPr/>
              <a:t>2/20/2015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2EAC54-E133-4B62-A3E6-1EC1E66039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90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8D47B6-1419-4976-ADFE-201DE6B678FB}" type="datetimeFigureOut">
              <a:rPr lang="en-US" smtClean="0"/>
              <a:pPr/>
              <a:t>2/20/2015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2608DD-63EC-40DA-8556-89121A3B2F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073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subs b/c of management burden</a:t>
            </a:r>
            <a:r>
              <a:rPr lang="en-US" baseline="0" dirty="0" smtClean="0"/>
              <a:t>, compliance</a:t>
            </a:r>
            <a:r>
              <a:rPr lang="en-US" dirty="0" smtClean="0"/>
              <a:t>; preliminary</a:t>
            </a:r>
            <a:r>
              <a:rPr lang="en-US" baseline="0" dirty="0" smtClean="0"/>
              <a:t> assumption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608DD-63EC-40DA-8556-89121A3B2F0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981200"/>
            <a:ext cx="4114800" cy="990600"/>
          </a:xfrm>
        </p:spPr>
        <p:txBody>
          <a:bodyPr/>
          <a:lstStyle>
            <a:lvl1pPr algn="r">
              <a:defRPr>
                <a:solidFill>
                  <a:srgbClr val="777777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751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81000" y="1428750"/>
            <a:ext cx="4114800" cy="533400"/>
          </a:xfrm>
        </p:spPr>
        <p:txBody>
          <a:bodyPr/>
          <a:lstStyle>
            <a:lvl1pPr algn="r">
              <a:defRPr sz="2400">
                <a:solidFill>
                  <a:srgbClr val="006699"/>
                </a:solidFill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1C91D8-A071-4A58-A670-90503248A70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DA4E36-D954-415E-B792-D82148121A8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DD6DA7-88BC-4BE2-ADE7-2A56357F16A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015DA2-2A98-4D2B-AD99-6A029B43EC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74117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25400">
            <a:solidFill>
              <a:srgbClr val="81ABBA">
                <a:alpha val="5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41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3000" y="6391275"/>
            <a:ext cx="381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/>
            </a:lvl1pPr>
          </a:lstStyle>
          <a:p>
            <a:fld id="{8366E324-4890-4A35-AE40-1C2C80183E8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7" r:id="rId5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A6BD0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A6BD09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A6BD09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A6BD09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A6BD0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A6BD0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A6BD0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A6BD0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A6BD09"/>
          </a:solidFill>
          <a:latin typeface="Verdana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>
          <a:solidFill>
            <a:srgbClr val="5F5F5F"/>
          </a:solidFill>
          <a:latin typeface="+mn-lt"/>
          <a:ea typeface="+mn-ea"/>
          <a:cs typeface="+mn-cs"/>
        </a:defRPr>
      </a:lvl1pPr>
      <a:lvl2pPr marL="339725" indent="-225425" algn="l" rtl="0" fontAlgn="base">
        <a:spcBef>
          <a:spcPct val="50000"/>
        </a:spcBef>
        <a:spcAft>
          <a:spcPct val="0"/>
        </a:spcAft>
        <a:buClr>
          <a:srgbClr val="FE7013"/>
        </a:buClr>
        <a:buFont typeface="Arial" charset="0"/>
        <a:buChar char="&gt;"/>
        <a:defRPr sz="1600">
          <a:solidFill>
            <a:srgbClr val="5F5F5F"/>
          </a:solidFill>
          <a:latin typeface="Arial" charset="0"/>
        </a:defRPr>
      </a:lvl2pPr>
      <a:lvl3pPr marL="690563" indent="-236538" algn="l" rtl="0" fontAlgn="base">
        <a:spcBef>
          <a:spcPct val="0"/>
        </a:spcBef>
        <a:spcAft>
          <a:spcPct val="0"/>
        </a:spcAft>
        <a:buFont typeface="Verdana" pitchFamily="34" charset="0"/>
        <a:buChar char="–"/>
        <a:defRPr sz="1400">
          <a:solidFill>
            <a:srgbClr val="006699"/>
          </a:solidFill>
          <a:latin typeface="Arial" charset="0"/>
        </a:defRPr>
      </a:lvl3pPr>
      <a:lvl4pPr marL="1031875" indent="-227013" algn="l" rtl="0" fontAlgn="base">
        <a:spcBef>
          <a:spcPct val="0"/>
        </a:spcBef>
        <a:spcAft>
          <a:spcPct val="0"/>
        </a:spcAft>
        <a:buClr>
          <a:srgbClr val="A6BD09"/>
        </a:buClr>
        <a:buFont typeface="Wingdings" pitchFamily="2" charset="2"/>
        <a:buChar char="§"/>
        <a:defRPr sz="1400">
          <a:solidFill>
            <a:srgbClr val="006699"/>
          </a:solidFill>
          <a:latin typeface="Arial" charset="0"/>
        </a:defRPr>
      </a:lvl4pPr>
      <a:lvl5pPr marL="1371600" indent="-225425" algn="l" rtl="0" fontAlgn="base">
        <a:spcBef>
          <a:spcPct val="0"/>
        </a:spcBef>
        <a:spcAft>
          <a:spcPct val="5000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1828800" indent="-225425" algn="l" rtl="0" fontAlgn="base">
        <a:spcBef>
          <a:spcPct val="0"/>
        </a:spcBef>
        <a:spcAft>
          <a:spcPct val="5000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286000" indent="-225425" algn="l" rtl="0" fontAlgn="base">
        <a:spcBef>
          <a:spcPct val="0"/>
        </a:spcBef>
        <a:spcAft>
          <a:spcPct val="5000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2743200" indent="-225425" algn="l" rtl="0" fontAlgn="base">
        <a:spcBef>
          <a:spcPct val="0"/>
        </a:spcBef>
        <a:spcAft>
          <a:spcPct val="5000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200400" indent="-225425" algn="l" rtl="0" fontAlgn="base">
        <a:spcBef>
          <a:spcPct val="0"/>
        </a:spcBef>
        <a:spcAft>
          <a:spcPct val="5000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sp.fad.harvard.edu/blog/what-is-horizon-2020-how-is-this-funding-available-to-harvard-researchers-part-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ec.europa.eu/research/participants/data/ref/h2020/legal_basis/rules_participation/h2020-rules-participation_en.pdf" TargetMode="External"/><Relationship Id="rId5" Type="http://schemas.openxmlformats.org/officeDocument/2006/relationships/hyperlink" Target="http://osp.fad.harvard.edu/blog/what-is-horizon-2020-how-is-this-funding-available-to-harvard-researchers-part-iii" TargetMode="External"/><Relationship Id="rId4" Type="http://schemas.openxmlformats.org/officeDocument/2006/relationships/hyperlink" Target="http://osp.fad.harvard.edu/blog/what-is-horizon-2020-how-is-this-funding-available-to-harvard-researchers-part-i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vardglobal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609600" y="1066800"/>
            <a:ext cx="8305800" cy="4585871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Harvard Global Research &amp; Support Services, Inc (HG):</a:t>
            </a:r>
          </a:p>
          <a:p>
            <a:pPr algn="ctr"/>
            <a:r>
              <a:rPr lang="en-US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EU Grants Information</a:t>
            </a:r>
          </a:p>
          <a:p>
            <a:pPr algn="ctr"/>
            <a:endParaRPr lang="en-US" sz="36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Office for Sponsored Programs</a:t>
            </a:r>
          </a:p>
          <a:p>
            <a:pPr algn="ctr"/>
            <a:r>
              <a:rPr lang="en-US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Jennifer Ponting and Tiffany Blackman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Line 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3175">
            <a:solidFill>
              <a:srgbClr val="B4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175"/>
            <a:ext cx="838200" cy="6854825"/>
          </a:xfrm>
          <a:prstGeom prst="rect">
            <a:avLst/>
          </a:prstGeom>
          <a:gradFill flip="none" rotWithShape="1">
            <a:gsLst>
              <a:gs pos="33000">
                <a:schemeClr val="bg1">
                  <a:lumMod val="65000"/>
                </a:schemeClr>
              </a:gs>
              <a:gs pos="100000">
                <a:srgbClr val="DDDDDD"/>
              </a:gs>
            </a:gsLst>
            <a:lin ang="108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" dirty="0">
              <a:latin typeface="+mn-lt"/>
            </a:endParaRPr>
          </a:p>
        </p:txBody>
      </p:sp>
      <p:pic>
        <p:nvPicPr>
          <p:cNvPr id="2053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47393"/>
            <a:ext cx="546100" cy="6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3175">
            <a:solidFill>
              <a:srgbClr val="B4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175"/>
            <a:ext cx="838200" cy="6854825"/>
          </a:xfrm>
          <a:prstGeom prst="rect">
            <a:avLst/>
          </a:prstGeom>
          <a:gradFill flip="none" rotWithShape="1">
            <a:gsLst>
              <a:gs pos="33000">
                <a:schemeClr val="bg1">
                  <a:lumMod val="65000"/>
                </a:schemeClr>
              </a:gs>
              <a:gs pos="100000">
                <a:srgbClr val="DDDDDD"/>
              </a:gs>
            </a:gsLst>
            <a:lin ang="108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" dirty="0"/>
          </a:p>
        </p:txBody>
      </p:sp>
      <p:pic>
        <p:nvPicPr>
          <p:cNvPr id="2867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47393"/>
            <a:ext cx="546100" cy="6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838200" y="587651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EU Grants: Essential Things to Know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1524000" y="1219200"/>
            <a:ext cx="70866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/>
            <a:r>
              <a:rPr lang="en-US" dirty="0" smtClean="0">
                <a:cs typeface="Times New Roman" pitchFamily="18" charset="0"/>
              </a:rPr>
              <a:t> - How are </a:t>
            </a:r>
            <a:r>
              <a:rPr lang="en-US" dirty="0">
                <a:cs typeface="Times New Roman" pitchFamily="18" charset="0"/>
              </a:rPr>
              <a:t>EU grants different than US (e.g., NIH ) </a:t>
            </a:r>
            <a:r>
              <a:rPr lang="en-US" dirty="0" smtClean="0">
                <a:cs typeface="Times New Roman" pitchFamily="18" charset="0"/>
              </a:rPr>
              <a:t>grants?  </a:t>
            </a:r>
            <a:r>
              <a:rPr lang="en-US" dirty="0" smtClean="0"/>
              <a:t>OSP Blog</a:t>
            </a:r>
            <a:r>
              <a:rPr lang="en-US" dirty="0"/>
              <a:t>  “What is Horizon 2020? How is this Funding Available to Harvard Researchers? (</a:t>
            </a:r>
            <a:r>
              <a:rPr lang="en-US" u="sng" dirty="0">
                <a:hlinkClick r:id="rId3"/>
              </a:rPr>
              <a:t>Part I</a:t>
            </a:r>
            <a:r>
              <a:rPr lang="en-US" dirty="0"/>
              <a:t>, </a:t>
            </a:r>
            <a:r>
              <a:rPr lang="en-US" u="sng" dirty="0">
                <a:hlinkClick r:id="rId4"/>
              </a:rPr>
              <a:t>Part II</a:t>
            </a:r>
            <a:r>
              <a:rPr lang="en-US" dirty="0"/>
              <a:t>, and </a:t>
            </a:r>
            <a:r>
              <a:rPr lang="en-US" u="sng" dirty="0">
                <a:hlinkClick r:id="rId5"/>
              </a:rPr>
              <a:t>Part III</a:t>
            </a:r>
            <a:r>
              <a:rPr lang="en-US" dirty="0" smtClean="0"/>
              <a:t>)”</a:t>
            </a:r>
          </a:p>
          <a:p>
            <a:pPr marL="0" lvl="1"/>
            <a:endParaRPr lang="en-US" dirty="0"/>
          </a:p>
          <a:p>
            <a:pPr marL="0" lvl="1"/>
            <a:r>
              <a:rPr lang="en-US" dirty="0" smtClean="0"/>
              <a:t>-Identify the following:</a:t>
            </a:r>
          </a:p>
          <a:p>
            <a:pPr marL="0" lvl="1"/>
            <a:r>
              <a:rPr lang="en-US" dirty="0"/>
              <a:t>	</a:t>
            </a:r>
            <a:r>
              <a:rPr lang="en-US" dirty="0" smtClean="0"/>
              <a:t>* Call (RFA or Funding Announcement)</a:t>
            </a:r>
          </a:p>
          <a:p>
            <a:pPr marL="0" lvl="1"/>
            <a:r>
              <a:rPr lang="en-US" dirty="0"/>
              <a:t>	</a:t>
            </a:r>
            <a:r>
              <a:rPr lang="en-US" dirty="0" smtClean="0"/>
              <a:t>* Lead Beneficiary &amp; Contacts</a:t>
            </a:r>
          </a:p>
          <a:p>
            <a:pPr marL="0" lvl="1"/>
            <a:r>
              <a:rPr lang="en-US" dirty="0"/>
              <a:t>	</a:t>
            </a:r>
            <a:r>
              <a:rPr lang="en-US" dirty="0" smtClean="0"/>
              <a:t>* Budget and SOW</a:t>
            </a:r>
          </a:p>
          <a:p>
            <a:pPr marL="0" lvl="1"/>
            <a:r>
              <a:rPr lang="en-US" dirty="0" smtClean="0"/>
              <a:t>	*PIC Portal Access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- American universities, like Harvard, typically qualify to participate and receive funding.  </a:t>
            </a:r>
            <a:r>
              <a:rPr lang="en-US" dirty="0" smtClean="0"/>
              <a:t>EU Rule </a:t>
            </a:r>
            <a:r>
              <a:rPr lang="en-US" dirty="0"/>
              <a:t>for Participation </a:t>
            </a:r>
            <a:r>
              <a:rPr lang="en-US" u="sng" dirty="0" smtClean="0">
                <a:hlinkClick r:id="rId6"/>
              </a:rPr>
              <a:t>http</a:t>
            </a:r>
            <a:r>
              <a:rPr lang="en-US" u="sng" dirty="0">
                <a:hlinkClick r:id="rId6"/>
              </a:rPr>
              <a:t>://</a:t>
            </a:r>
            <a:r>
              <a:rPr lang="en-US" u="sng" dirty="0" smtClean="0">
                <a:hlinkClick r:id="rId6"/>
              </a:rPr>
              <a:t>ec.europa.eu/research/participants/data/ref/h2020/legal_basis/rules_participation/h2020-rules-participation_en.pdf</a:t>
            </a:r>
            <a:endParaRPr lang="en-US" u="sng" dirty="0" smtClean="0"/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- Due to financial and management obligations, EU funding goes through Harvard Global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en-US" dirty="0" smtClean="0">
                <a:cs typeface="Times New Roman" pitchFamily="18" charset="0"/>
              </a:rPr>
              <a:t>HG </a:t>
            </a:r>
            <a:r>
              <a:rPr lang="en-US" dirty="0">
                <a:cs typeface="Times New Roman" pitchFamily="18" charset="0"/>
              </a:rPr>
              <a:t>PIC # </a:t>
            </a:r>
            <a:r>
              <a:rPr lang="en-US" b="1" dirty="0"/>
              <a:t>953720200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 flipV="1">
            <a:off x="1524000" y="1066800"/>
            <a:ext cx="6934200" cy="0"/>
          </a:xfrm>
          <a:prstGeom prst="line">
            <a:avLst/>
          </a:prstGeom>
          <a:noFill/>
          <a:ln w="3175">
            <a:solidFill>
              <a:srgbClr val="B4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15DA2-2A98-4D2B-AD99-6A029B43EC1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3175">
            <a:solidFill>
              <a:srgbClr val="B4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175"/>
            <a:ext cx="838200" cy="6854825"/>
          </a:xfrm>
          <a:prstGeom prst="rect">
            <a:avLst/>
          </a:prstGeom>
          <a:gradFill flip="none" rotWithShape="1">
            <a:gsLst>
              <a:gs pos="33000">
                <a:schemeClr val="bg1">
                  <a:lumMod val="65000"/>
                </a:schemeClr>
              </a:gs>
              <a:gs pos="100000">
                <a:srgbClr val="DDDDDD"/>
              </a:gs>
            </a:gsLst>
            <a:lin ang="10800000" scaled="1"/>
            <a:tileRect/>
          </a:gradFill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0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0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0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2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200" dirty="0">
              <a:solidFill>
                <a:srgbClr val="000000"/>
              </a:solidFill>
            </a:endParaRPr>
          </a:p>
        </p:txBody>
      </p:sp>
      <p:pic>
        <p:nvPicPr>
          <p:cNvPr id="2867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47393"/>
            <a:ext cx="546100" cy="6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914400" y="542925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EU Grants: Essential Things to Know</a:t>
            </a:r>
            <a:endParaRPr lang="en-US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1524000" y="1219200"/>
            <a:ext cx="69342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6087" lvl="1" indent="-342900"/>
            <a:endParaRPr lang="en-US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- Funding mechanisms: Grant Agreement (GA) and Consortium Agreement (CA)</a:t>
            </a:r>
          </a:p>
          <a:p>
            <a:pPr marL="0" lvl="1"/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marL="0"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- Additional EU grant considerations:</a:t>
            </a:r>
          </a:p>
          <a:p>
            <a:pPr marL="0" lvl="1"/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lvl="1"/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* Effort Reporting and Time Sheets</a:t>
            </a:r>
          </a:p>
          <a:p>
            <a:pPr marL="0" lvl="1"/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marL="0"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	* Complex Technical and Financial Reporting</a:t>
            </a:r>
          </a:p>
          <a:p>
            <a:pPr marL="0" lvl="1"/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marL="0"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	* Awarded and Reported in Euros (€)</a:t>
            </a:r>
          </a:p>
          <a:p>
            <a:pPr marL="0" lvl="1"/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marL="0"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	* Certified Financial Statements (CFS)</a:t>
            </a:r>
          </a:p>
          <a:p>
            <a:pPr marL="0" lvl="1"/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marL="0" lvl="1"/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- Marie Curie (MC) mechanisms remain through P&amp;F</a:t>
            </a:r>
          </a:p>
          <a:p>
            <a:pPr marL="0" lvl="1"/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 flipV="1">
            <a:off x="1524000" y="1066800"/>
            <a:ext cx="6934200" cy="0"/>
          </a:xfrm>
          <a:prstGeom prst="line">
            <a:avLst/>
          </a:prstGeom>
          <a:noFill/>
          <a:ln w="3175">
            <a:solidFill>
              <a:srgbClr val="B4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15DA2-2A98-4D2B-AD99-6A029B43EC15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407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3175">
            <a:solidFill>
              <a:srgbClr val="B4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175"/>
            <a:ext cx="838200" cy="6854825"/>
          </a:xfrm>
          <a:prstGeom prst="rect">
            <a:avLst/>
          </a:prstGeom>
          <a:gradFill flip="none" rotWithShape="1">
            <a:gsLst>
              <a:gs pos="33000">
                <a:schemeClr val="bg1">
                  <a:lumMod val="65000"/>
                </a:schemeClr>
              </a:gs>
              <a:gs pos="100000">
                <a:srgbClr val="DDDDDD"/>
              </a:gs>
            </a:gsLst>
            <a:lin ang="108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" dirty="0">
              <a:latin typeface="+mn-lt"/>
            </a:endParaRPr>
          </a:p>
        </p:txBody>
      </p:sp>
      <p:pic>
        <p:nvPicPr>
          <p:cNvPr id="2867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47393"/>
            <a:ext cx="546100" cy="6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1524000" y="1143001"/>
            <a:ext cx="70866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3187" lvl="1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PROPOSAL STAGE</a:t>
            </a:r>
          </a:p>
          <a:p>
            <a:pPr marL="103187" lvl="1"/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3187" lvl="1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*No authorized business signature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</a:t>
            </a:r>
          </a:p>
          <a:p>
            <a:pPr marL="103187" lvl="1"/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3187" lvl="1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*Any budget/SOW submission requires HG OSP 	review</a:t>
            </a:r>
          </a:p>
          <a:p>
            <a:pPr marL="103187" lvl="1"/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3187" lvl="1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* HG OSP can advise on budget requirements</a:t>
            </a:r>
          </a:p>
          <a:p>
            <a:pPr marL="103187"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3187"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*Built in GMAS (Tub 620)</a:t>
            </a:r>
          </a:p>
          <a:p>
            <a:pPr marL="103187" lvl="1"/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3187" lvl="1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AWARD STAGE</a:t>
            </a:r>
          </a:p>
          <a:p>
            <a:pPr marL="103187" lvl="1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103187"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*Even if applied for as P&amp;F, can be changed to HG</a:t>
            </a:r>
          </a:p>
          <a:p>
            <a:pPr marL="103187" lvl="1"/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3187" lvl="1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*Often too late for budget changes</a:t>
            </a:r>
          </a:p>
          <a:p>
            <a:pPr marL="103187" lvl="1"/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3187" lvl="1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* Faculty and researchers need to be notified of EU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requirements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 flipV="1">
            <a:off x="1524000" y="1066800"/>
            <a:ext cx="6934200" cy="0"/>
          </a:xfrm>
          <a:prstGeom prst="line">
            <a:avLst/>
          </a:prstGeom>
          <a:noFill/>
          <a:ln w="3175">
            <a:solidFill>
              <a:srgbClr val="B4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15DA2-2A98-4D2B-AD99-6A029B43EC1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914400" y="152400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EU Grants: Essential Things to Know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3175">
            <a:solidFill>
              <a:srgbClr val="B4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175"/>
            <a:ext cx="838200" cy="6854825"/>
          </a:xfrm>
          <a:prstGeom prst="rect">
            <a:avLst/>
          </a:prstGeom>
          <a:gradFill flip="none" rotWithShape="1">
            <a:gsLst>
              <a:gs pos="33000">
                <a:schemeClr val="bg1">
                  <a:lumMod val="65000"/>
                </a:schemeClr>
              </a:gs>
              <a:gs pos="100000">
                <a:srgbClr val="DDDDDD"/>
              </a:gs>
            </a:gsLst>
            <a:lin ang="108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" dirty="0">
              <a:latin typeface="+mn-lt"/>
            </a:endParaRPr>
          </a:p>
        </p:txBody>
      </p:sp>
      <p:pic>
        <p:nvPicPr>
          <p:cNvPr id="2867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47393"/>
            <a:ext cx="546100" cy="6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827964" y="5597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Questions?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1752600" y="1371600"/>
            <a:ext cx="6477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/>
            <a:r>
              <a:rPr lang="en-US" sz="3200" dirty="0"/>
              <a:t>Additional </a:t>
            </a:r>
            <a:r>
              <a:rPr lang="en-US" sz="3200" dirty="0" smtClean="0"/>
              <a:t>information, FAQs, and grant flowcharts: </a:t>
            </a:r>
            <a:r>
              <a:rPr lang="en-US" sz="3200" u="sng" dirty="0">
                <a:hlinkClick r:id="rId3"/>
              </a:rPr>
              <a:t>www.harvardglobal.org</a:t>
            </a:r>
            <a:endParaRPr lang="en-US" sz="3200" dirty="0">
              <a:solidFill>
                <a:srgbClr val="000000"/>
              </a:solidFill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 flipV="1">
            <a:off x="1524000" y="1066800"/>
            <a:ext cx="6934200" cy="0"/>
          </a:xfrm>
          <a:prstGeom prst="line">
            <a:avLst/>
          </a:prstGeom>
          <a:noFill/>
          <a:ln w="3175">
            <a:solidFill>
              <a:srgbClr val="B4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15DA2-2A98-4D2B-AD99-6A029B43EC1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1" name="Picture 10" descr="HG shiel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35590" y="3657600"/>
            <a:ext cx="2057400" cy="23343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28398" dir="3806097" algn="ctr" rotWithShape="0">
            <a:srgbClr val="EAEAEA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A6BD09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28398" dir="3806097" algn="ctr" rotWithShape="0">
            <a:srgbClr val="EAEAEA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A6BD09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9374</TotalTime>
  <Words>114</Words>
  <Application>Microsoft Office PowerPoint</Application>
  <PresentationFormat>On-screen Show (4:3)</PresentationFormat>
  <Paragraphs>186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Process Redesign</dc:title>
  <dc:creator>Barbara A Centola</dc:creator>
  <cp:lastModifiedBy>Tiffany B. Blackman</cp:lastModifiedBy>
  <cp:revision>688</cp:revision>
  <dcterms:created xsi:type="dcterms:W3CDTF">2010-10-07T13:31:06Z</dcterms:created>
  <dcterms:modified xsi:type="dcterms:W3CDTF">2015-02-20T14:30:58Z</dcterms:modified>
</cp:coreProperties>
</file>