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mp4" ContentType="video/unknown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theme/themeOverride2.xml" ContentType="application/vnd.openxmlformats-officedocument.themeOverrid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5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6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7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  <p:sldMasterId id="2147483659" r:id="rId2"/>
    <p:sldMasterId id="2147483652" r:id="rId3"/>
    <p:sldMasterId id="2147483657" r:id="rId4"/>
    <p:sldMasterId id="2147483664" r:id="rId5"/>
    <p:sldMasterId id="2147483665" r:id="rId6"/>
    <p:sldMasterId id="2147483660" r:id="rId7"/>
    <p:sldMasterId id="2147483661" r:id="rId8"/>
    <p:sldMasterId id="2147484107" r:id="rId9"/>
    <p:sldMasterId id="2147484121" r:id="rId10"/>
    <p:sldMasterId id="2147484164" r:id="rId11"/>
    <p:sldMasterId id="2147484176" r:id="rId12"/>
    <p:sldMasterId id="2147484188" r:id="rId13"/>
    <p:sldMasterId id="2147484200" r:id="rId14"/>
    <p:sldMasterId id="2147484211" r:id="rId15"/>
    <p:sldMasterId id="2147484223" r:id="rId16"/>
    <p:sldMasterId id="2147484235" r:id="rId17"/>
    <p:sldMasterId id="2147484247" r:id="rId18"/>
  </p:sldMasterIdLst>
  <p:notesMasterIdLst>
    <p:notesMasterId r:id="rId33"/>
  </p:notesMasterIdLst>
  <p:handoutMasterIdLst>
    <p:handoutMasterId r:id="rId34"/>
  </p:handoutMasterIdLst>
  <p:sldIdLst>
    <p:sldId id="496" r:id="rId19"/>
    <p:sldId id="458" r:id="rId20"/>
    <p:sldId id="483" r:id="rId21"/>
    <p:sldId id="484" r:id="rId22"/>
    <p:sldId id="492" r:id="rId23"/>
    <p:sldId id="477" r:id="rId24"/>
    <p:sldId id="475" r:id="rId25"/>
    <p:sldId id="472" r:id="rId26"/>
    <p:sldId id="473" r:id="rId27"/>
    <p:sldId id="481" r:id="rId28"/>
    <p:sldId id="493" r:id="rId29"/>
    <p:sldId id="485" r:id="rId30"/>
    <p:sldId id="494" r:id="rId31"/>
    <p:sldId id="495" r:id="rId32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1C30"/>
    <a:srgbClr val="D99694"/>
    <a:srgbClr val="414141"/>
    <a:srgbClr val="FF3300"/>
    <a:srgbClr val="66FFFF"/>
    <a:srgbClr val="4B7CDF"/>
    <a:srgbClr val="6699FF"/>
    <a:srgbClr val="FF9966"/>
    <a:srgbClr val="C8223A"/>
    <a:srgbClr val="E19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8" autoAdjust="0"/>
    <p:restoredTop sz="98610" autoAdjust="0"/>
  </p:normalViewPr>
  <p:slideViewPr>
    <p:cSldViewPr snapToObjects="1">
      <p:cViewPr>
        <p:scale>
          <a:sx n="100" d="100"/>
          <a:sy n="100" d="100"/>
        </p:scale>
        <p:origin x="-1976" y="-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8286"/>
    </p:cViewPr>
  </p:sorterViewPr>
  <p:notesViewPr>
    <p:cSldViewPr snapToObjects="1">
      <p:cViewPr varScale="1">
        <p:scale>
          <a:sx n="75" d="100"/>
          <a:sy n="75" d="100"/>
        </p:scale>
        <p:origin x="-333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2.xml"/><Relationship Id="rId21" Type="http://schemas.openxmlformats.org/officeDocument/2006/relationships/slide" Target="slides/slide3.xml"/><Relationship Id="rId22" Type="http://schemas.openxmlformats.org/officeDocument/2006/relationships/slide" Target="slides/slide4.xml"/><Relationship Id="rId23" Type="http://schemas.openxmlformats.org/officeDocument/2006/relationships/slide" Target="slides/slide5.xml"/><Relationship Id="rId24" Type="http://schemas.openxmlformats.org/officeDocument/2006/relationships/slide" Target="slides/slide6.xml"/><Relationship Id="rId25" Type="http://schemas.openxmlformats.org/officeDocument/2006/relationships/slide" Target="slides/slide7.xml"/><Relationship Id="rId26" Type="http://schemas.openxmlformats.org/officeDocument/2006/relationships/slide" Target="slides/slide8.xml"/><Relationship Id="rId27" Type="http://schemas.openxmlformats.org/officeDocument/2006/relationships/slide" Target="slides/slide9.xml"/><Relationship Id="rId28" Type="http://schemas.openxmlformats.org/officeDocument/2006/relationships/slide" Target="slides/slide10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2.xml"/><Relationship Id="rId31" Type="http://schemas.openxmlformats.org/officeDocument/2006/relationships/slide" Target="slides/slide13.xml"/><Relationship Id="rId32" Type="http://schemas.openxmlformats.org/officeDocument/2006/relationships/slide" Target="slides/slide14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" Target="slides/slide1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eborahspector:Desktop:Office_Visits_Not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usan:Dropbox%20(Mad%20Pow):GMAS:Research:User%20Interviews:GMAS%20User%20Interviews%20Notes%20Grid%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deborahspector:Desktop:Office_Visits_Not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usanmercer:Dropbox%20(Mad%20Pow):GMAS:Research:User%20Interviews:GMAS%20User%20Interviews%20Notes%20Grid%2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Specialties of Offices</a:t>
            </a:r>
            <a:r>
              <a:rPr lang="en-US" baseline="0" dirty="0"/>
              <a:t> Visited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Participants by </a:t>
            </a:r>
            <a:r>
              <a:rPr lang="en-US" dirty="0"/>
              <a:t>School / </a:t>
            </a:r>
            <a:r>
              <a:rPr lang="en-US" dirty="0" smtClean="0"/>
              <a:t>Office (Total</a:t>
            </a:r>
            <a:r>
              <a:rPr lang="en-US" baseline="0" dirty="0" smtClean="0"/>
              <a:t> = 103)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Interviews</c:v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'Attendee Graphs'!$A$3:$A$10</c:f>
              <c:strCache>
                <c:ptCount val="8"/>
                <c:pt idx="0">
                  <c:v>HMS</c:v>
                </c:pt>
                <c:pt idx="1">
                  <c:v>FAS</c:v>
                </c:pt>
                <c:pt idx="2">
                  <c:v>SPH</c:v>
                </c:pt>
                <c:pt idx="3">
                  <c:v>OSP</c:v>
                </c:pt>
                <c:pt idx="4">
                  <c:v>GSE</c:v>
                </c:pt>
                <c:pt idx="5">
                  <c:v>HKS</c:v>
                </c:pt>
                <c:pt idx="6">
                  <c:v>SEAS</c:v>
                </c:pt>
                <c:pt idx="7">
                  <c:v>WYSS</c:v>
                </c:pt>
              </c:strCache>
            </c:strRef>
          </c:cat>
          <c:val>
            <c:numRef>
              <c:f>'Attendee Graphs'!$B$3:$B$10</c:f>
              <c:numCache>
                <c:formatCode>General</c:formatCode>
                <c:ptCount val="8"/>
                <c:pt idx="0">
                  <c:v>13.0</c:v>
                </c:pt>
                <c:pt idx="1">
                  <c:v>7.0</c:v>
                </c:pt>
                <c:pt idx="2">
                  <c:v>7.0</c:v>
                </c:pt>
                <c:pt idx="3">
                  <c:v>8.0</c:v>
                </c:pt>
                <c:pt idx="4">
                  <c:v>4.0</c:v>
                </c:pt>
                <c:pt idx="5">
                  <c:v>4.0</c:v>
                </c:pt>
                <c:pt idx="6">
                  <c:v>3.0</c:v>
                </c:pt>
              </c:numCache>
            </c:numRef>
          </c:val>
        </c:ser>
        <c:ser>
          <c:idx val="1"/>
          <c:order val="1"/>
          <c:tx>
            <c:v>Focus Groups</c:v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'Attendee Graphs'!$A$3:$A$10</c:f>
              <c:strCache>
                <c:ptCount val="8"/>
                <c:pt idx="0">
                  <c:v>HMS</c:v>
                </c:pt>
                <c:pt idx="1">
                  <c:v>FAS</c:v>
                </c:pt>
                <c:pt idx="2">
                  <c:v>SPH</c:v>
                </c:pt>
                <c:pt idx="3">
                  <c:v>OSP</c:v>
                </c:pt>
                <c:pt idx="4">
                  <c:v>GSE</c:v>
                </c:pt>
                <c:pt idx="5">
                  <c:v>HKS</c:v>
                </c:pt>
                <c:pt idx="6">
                  <c:v>SEAS</c:v>
                </c:pt>
                <c:pt idx="7">
                  <c:v>WYSS</c:v>
                </c:pt>
              </c:strCache>
            </c:strRef>
          </c:cat>
          <c:val>
            <c:numRef>
              <c:f>'Attendee Graphs'!$C$3:$C$10</c:f>
              <c:numCache>
                <c:formatCode>General</c:formatCode>
                <c:ptCount val="8"/>
                <c:pt idx="0">
                  <c:v>8.0</c:v>
                </c:pt>
                <c:pt idx="1">
                  <c:v>22.0</c:v>
                </c:pt>
                <c:pt idx="2">
                  <c:v>11.0</c:v>
                </c:pt>
                <c:pt idx="3">
                  <c:v>7.0</c:v>
                </c:pt>
                <c:pt idx="4">
                  <c:v>4.0</c:v>
                </c:pt>
                <c:pt idx="5">
                  <c:v>2.0</c:v>
                </c:pt>
                <c:pt idx="6">
                  <c:v>2.0</c:v>
                </c:pt>
                <c:pt idx="7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1319144"/>
        <c:axId val="2109256088"/>
      </c:barChart>
      <c:catAx>
        <c:axId val="211131914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09256088"/>
        <c:crosses val="autoZero"/>
        <c:auto val="1"/>
        <c:lblAlgn val="ctr"/>
        <c:lblOffset val="100"/>
        <c:noMultiLvlLbl val="0"/>
      </c:catAx>
      <c:valAx>
        <c:axId val="2109256088"/>
        <c:scaling>
          <c:orientation val="minMax"/>
          <c:max val="30.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Count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11319144"/>
        <c:crosses val="max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Specialties of Offices</a:t>
            </a:r>
            <a:r>
              <a:rPr lang="en-US" baseline="0" dirty="0"/>
              <a:t> Visited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Interviewees by GMAS User Role (Total =46)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3"/>
              <c:layout>
                <c:manualLayout>
                  <c:x val="0.0150428952930338"/>
                  <c:y val="-0.002177910709938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'Interviewee Info'!$O$50:$O$54</c:f>
              <c:strCache>
                <c:ptCount val="5"/>
                <c:pt idx="0">
                  <c:v>Dept Edit</c:v>
                </c:pt>
                <c:pt idx="1">
                  <c:v>Central Edit</c:v>
                </c:pt>
                <c:pt idx="2">
                  <c:v>School Edit</c:v>
                </c:pt>
                <c:pt idx="3">
                  <c:v>PI</c:v>
                </c:pt>
                <c:pt idx="4">
                  <c:v>View</c:v>
                </c:pt>
              </c:strCache>
            </c:strRef>
          </c:cat>
          <c:val>
            <c:numRef>
              <c:f>'Interviewee Info'!$P$50:$P$54</c:f>
              <c:numCache>
                <c:formatCode>General</c:formatCode>
                <c:ptCount val="5"/>
                <c:pt idx="0">
                  <c:v>21.0</c:v>
                </c:pt>
                <c:pt idx="1">
                  <c:v>16.0</c:v>
                </c:pt>
                <c:pt idx="2">
                  <c:v>4.0</c:v>
                </c:pt>
                <c:pt idx="3">
                  <c:v>3.0</c:v>
                </c:pt>
                <c:pt idx="4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Sum Total From The BSC</a:t>
            </a:r>
          </a:p>
        </c:rich>
      </c:tx>
      <c:layout>
        <c:manualLayout>
          <c:xMode val="edge"/>
          <c:yMode val="edge"/>
          <c:x val="0.299561195436281"/>
          <c:y val="0.0210250745669894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Total Scores From The BSC</c:v>
                </c:pt>
              </c:strCache>
            </c:strRef>
          </c:tx>
          <c:invertIfNegative val="0"/>
          <c:dLbls>
            <c:dLbl>
              <c:idx val="11"/>
              <c:layout>
                <c:manualLayout>
                  <c:x val="-0.0055466792915492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Sheet1!$A$2:$A$26</c:f>
              <c:strCache>
                <c:ptCount val="12"/>
                <c:pt idx="0">
                  <c:v>Frequent Communication Outside of GMAS</c:v>
                </c:pt>
                <c:pt idx="1">
                  <c:v>Approvals Require Manual Checking </c:v>
                </c:pt>
                <c:pt idx="2">
                  <c:v>Cost Sharing Is Used Inconsistently and Hard To Monitor</c:v>
                </c:pt>
                <c:pt idx="3">
                  <c:v>Difficulty Searching for Information</c:v>
                </c:pt>
                <c:pt idx="4">
                  <c:v>Add / Improve Dashboards (Requests in Process, Sub-agreements, etc.)</c:v>
                </c:pt>
                <c:pt idx="5">
                  <c:v>Post-Award Projections Calculated in Spreadsheets &amp; Encumbrances</c:v>
                </c:pt>
                <c:pt idx="6">
                  <c:v>Creating New Proposals is Unwieldy</c:v>
                </c:pt>
                <c:pt idx="7">
                  <c:v>Reconciliation &amp; Closeout</c:v>
                </c:pt>
                <c:pt idx="8">
                  <c:v>Missing Request Types Require Manual Workarounds</c:v>
                </c:pt>
                <c:pt idx="9">
                  <c:v>Budget Entry (Budget Information Needs to be Entered in Multiple Places)</c:v>
                </c:pt>
                <c:pt idx="10">
                  <c:v>Documents Are Hard To Find</c:v>
                </c:pt>
                <c:pt idx="11">
                  <c:v>Too Many Clicks / Digging for Information</c:v>
                </c:pt>
              </c:strCache>
            </c:strRef>
          </c:cat>
          <c:val>
            <c:numRef>
              <c:f>Sheet1!$I$2:$I$26</c:f>
              <c:numCache>
                <c:formatCode>General</c:formatCode>
                <c:ptCount val="12"/>
                <c:pt idx="0">
                  <c:v>2.0</c:v>
                </c:pt>
                <c:pt idx="1">
                  <c:v>2.0</c:v>
                </c:pt>
                <c:pt idx="2">
                  <c:v>4.0</c:v>
                </c:pt>
                <c:pt idx="3">
                  <c:v>4.0</c:v>
                </c:pt>
                <c:pt idx="4">
                  <c:v>6.0</c:v>
                </c:pt>
                <c:pt idx="5">
                  <c:v>7.0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12.0</c:v>
                </c:pt>
                <c:pt idx="11">
                  <c:v>19.0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2686296"/>
        <c:axId val="2102689272"/>
      </c:barChart>
      <c:catAx>
        <c:axId val="2102686296"/>
        <c:scaling>
          <c:orientation val="minMax"/>
        </c:scaling>
        <c:delete val="0"/>
        <c:axPos val="l"/>
        <c:majorTickMark val="out"/>
        <c:minorTickMark val="none"/>
        <c:tickLblPos val="nextTo"/>
        <c:crossAx val="2102689272"/>
        <c:crosses val="autoZero"/>
        <c:auto val="1"/>
        <c:lblAlgn val="ctr"/>
        <c:lblOffset val="100"/>
        <c:noMultiLvlLbl val="0"/>
      </c:catAx>
      <c:valAx>
        <c:axId val="21026892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1026862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84C605AE-1F62-489C-91F8-5D746F8360D8}" type="datetime1">
              <a:rPr lang="en-US"/>
              <a:pPr/>
              <a:t>3/23/15</a:t>
            </a:fld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448D6490-FC24-46BC-BB19-612C2137D9D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79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itchFamily="34" charset="0"/>
              </a:defRPr>
            </a:lvl1pPr>
          </a:lstStyle>
          <a:p>
            <a:fld id="{AC4895D1-27A5-42AC-BC34-E71BA7897397}" type="datetime1">
              <a:rPr lang="en-US"/>
              <a:pPr/>
              <a:t>3/23/15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itchFamily="34" charset="0"/>
              </a:defRPr>
            </a:lvl1pPr>
          </a:lstStyle>
          <a:p>
            <a:fld id="{858544C0-A245-41CE-BBEB-3C3E74CBD1B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07095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7066" indent="-291179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4717" indent="-23294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30604" indent="-23294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96491" indent="-23294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DB3EA0AC-5AF0-4AFA-BB2E-385B54565220}" type="datetime1">
              <a:rPr lang="en-US" sz="1200" b="0">
                <a:latin typeface="Calibri" pitchFamily="34" charset="0"/>
              </a:rPr>
              <a:pPr eaLnBrk="1" hangingPunct="1"/>
              <a:t>3/23/15</a:t>
            </a:fld>
            <a:endParaRPr lang="en-US" sz="1200" b="0" dirty="0"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7066" indent="-291179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4717" indent="-23294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30604" indent="-23294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96491" indent="-23294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0C5B2312-7283-447A-AAE4-309BF976A63C}" type="slidenum">
              <a:rPr lang="en-US" sz="1200" b="0">
                <a:latin typeface="Calibri" pitchFamily="34" charset="0"/>
              </a:rPr>
              <a:pPr eaLnBrk="1" hangingPunct="1"/>
              <a:t>2</a:t>
            </a:fld>
            <a:endParaRPr lang="en-US" sz="1200" b="0" dirty="0">
              <a:latin typeface="Calibri" pitchFamily="34" charset="0"/>
            </a:endParaRP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6FC53818-AFCD-4500-80EF-A624FD562219}" type="slidenum">
              <a:rPr lang="en-US" sz="1200" b="0">
                <a:latin typeface="Calibri" pitchFamily="34" charset="0"/>
              </a:rPr>
              <a:pPr algn="r" eaLnBrk="1" hangingPunct="1"/>
              <a:t>2</a:t>
            </a:fld>
            <a:endParaRPr lang="en-US" sz="1200" b="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7066" indent="-291179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4717" indent="-23294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30604" indent="-23294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96491" indent="-23294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DB3EA0AC-5AF0-4AFA-BB2E-385B54565220}" type="datetime1">
              <a:rPr lang="en-US" sz="1200" b="0">
                <a:latin typeface="Calibri" pitchFamily="34" charset="0"/>
              </a:rPr>
              <a:pPr eaLnBrk="1" hangingPunct="1"/>
              <a:t>3/23/15</a:t>
            </a:fld>
            <a:endParaRPr lang="en-US" sz="1200" b="0" dirty="0"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7066" indent="-291179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4717" indent="-23294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30604" indent="-23294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96491" indent="-23294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0C5B2312-7283-447A-AAE4-309BF976A63C}" type="slidenum">
              <a:rPr lang="en-US" sz="1200" b="0">
                <a:latin typeface="Calibri" pitchFamily="34" charset="0"/>
              </a:rPr>
              <a:pPr eaLnBrk="1" hangingPunct="1"/>
              <a:t>3</a:t>
            </a:fld>
            <a:endParaRPr lang="en-US" sz="1200" b="0" dirty="0">
              <a:latin typeface="Calibri" pitchFamily="34" charset="0"/>
            </a:endParaRP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6FC53818-AFCD-4500-80EF-A624FD562219}" type="slidenum">
              <a:rPr lang="en-US" sz="1200" b="0">
                <a:latin typeface="Calibri" pitchFamily="34" charset="0"/>
              </a:rPr>
              <a:pPr algn="r" eaLnBrk="1" hangingPunct="1"/>
              <a:t>3</a:t>
            </a:fld>
            <a:endParaRPr lang="en-US" sz="1200" b="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7066" indent="-291179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4717" indent="-23294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30604" indent="-23294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96491" indent="-23294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DB3EA0AC-5AF0-4AFA-BB2E-385B54565220}" type="datetime1">
              <a:rPr lang="en-US" sz="1200" b="0">
                <a:latin typeface="Calibri" pitchFamily="34" charset="0"/>
              </a:rPr>
              <a:pPr eaLnBrk="1" hangingPunct="1"/>
              <a:t>3/23/15</a:t>
            </a:fld>
            <a:endParaRPr lang="en-US" sz="1200" b="0" dirty="0"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7066" indent="-291179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4717" indent="-23294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30604" indent="-23294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96491" indent="-23294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0C5B2312-7283-447A-AAE4-309BF976A63C}" type="slidenum">
              <a:rPr lang="en-US" sz="1200" b="0">
                <a:latin typeface="Calibri" pitchFamily="34" charset="0"/>
              </a:rPr>
              <a:pPr eaLnBrk="1" hangingPunct="1"/>
              <a:t>5</a:t>
            </a:fld>
            <a:endParaRPr lang="en-US" sz="1200" b="0" dirty="0">
              <a:latin typeface="Calibri" pitchFamily="34" charset="0"/>
            </a:endParaRP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6FC53818-AFCD-4500-80EF-A624FD562219}" type="slidenum">
              <a:rPr lang="en-US" sz="1200" b="0">
                <a:latin typeface="Calibri" pitchFamily="34" charset="0"/>
              </a:rPr>
              <a:pPr algn="r" eaLnBrk="1" hangingPunct="1"/>
              <a:t>5</a:t>
            </a:fld>
            <a:endParaRPr lang="en-US" sz="1200" b="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D9CC-D010-4A03-92B3-69E05947D62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9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7066" indent="-291179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4717" indent="-23294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30604" indent="-23294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96491" indent="-23294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DB3EA0AC-5AF0-4AFA-BB2E-385B54565220}" type="datetime1">
              <a:rPr lang="en-US" sz="1200" b="0">
                <a:latin typeface="Calibri" pitchFamily="34" charset="0"/>
              </a:rPr>
              <a:pPr eaLnBrk="1" hangingPunct="1"/>
              <a:t>3/23/15</a:t>
            </a:fld>
            <a:endParaRPr lang="en-US" sz="1200" b="0" dirty="0"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7066" indent="-291179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4717" indent="-23294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30604" indent="-23294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96491" indent="-23294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0C5B2312-7283-447A-AAE4-309BF976A63C}" type="slidenum">
              <a:rPr lang="en-US" sz="1200" b="0">
                <a:latin typeface="Calibri" pitchFamily="34" charset="0"/>
              </a:rPr>
              <a:pPr eaLnBrk="1" hangingPunct="1"/>
              <a:t>13</a:t>
            </a:fld>
            <a:endParaRPr lang="en-US" sz="1200" b="0" dirty="0">
              <a:latin typeface="Calibri" pitchFamily="34" charset="0"/>
            </a:endParaRP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6FC53818-AFCD-4500-80EF-A624FD562219}" type="slidenum">
              <a:rPr lang="en-US" sz="1200" b="0">
                <a:latin typeface="Calibri" pitchFamily="34" charset="0"/>
              </a:rPr>
              <a:pPr algn="r" eaLnBrk="1" hangingPunct="1"/>
              <a:t>13</a:t>
            </a:fld>
            <a:endParaRPr lang="en-US" sz="1200" b="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1.xml"/><Relationship Id="rId3" Type="http://schemas.openxmlformats.org/officeDocument/2006/relationships/image" Target="../media/image2.jpe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arvard_FAD_Vertical_Large.jpe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25700" y="304800"/>
            <a:ext cx="42926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itle Placeholder 1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8305800" cy="1470025"/>
          </a:xfrm>
        </p:spPr>
        <p:txBody>
          <a:bodyPr/>
          <a:lstStyle>
            <a:lvl1pPr algn="ctr"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6868" name="Text Placeholder 2"/>
          <p:cNvSpPr>
            <a:spLocks noGrp="1"/>
          </p:cNvSpPr>
          <p:nvPr>
            <p:ph type="subTitle" idx="1"/>
          </p:nvPr>
        </p:nvSpPr>
        <p:spPr>
          <a:xfrm>
            <a:off x="2362200" y="5105400"/>
            <a:ext cx="4419600" cy="5334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8E067B-9C86-41F6-B8E8-9AADA730DA9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152400"/>
            <a:ext cx="18669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4483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10A19-A46F-450B-94AE-CC3F44164F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284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arvardUniversity_Vertical_Large_RGB_Low_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647700"/>
            <a:ext cx="201295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itle Placeholder 1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8305800" cy="1470025"/>
          </a:xfrm>
        </p:spPr>
        <p:txBody>
          <a:bodyPr/>
          <a:lstStyle>
            <a:lvl1pPr algn="ctr"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868" name="Text Placeholder 2"/>
          <p:cNvSpPr>
            <a:spLocks noGrp="1"/>
          </p:cNvSpPr>
          <p:nvPr>
            <p:ph type="subTitle" idx="1"/>
          </p:nvPr>
        </p:nvSpPr>
        <p:spPr>
          <a:xfrm>
            <a:off x="2362200" y="5105400"/>
            <a:ext cx="4419600" cy="5334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087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E6316-8252-4583-9AA4-74E104E8D4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4" name="Group 4"/>
          <p:cNvGraphicFramePr>
            <a:graphicFrameLocks/>
          </p:cNvGraphicFramePr>
          <p:nvPr userDrawn="1"/>
        </p:nvGraphicFramePr>
        <p:xfrm>
          <a:off x="474663" y="5334000"/>
          <a:ext cx="8288337" cy="663575"/>
        </p:xfrm>
        <a:graphic>
          <a:graphicData uri="http://schemas.openxmlformats.org/drawingml/2006/table">
            <a:tbl>
              <a:tblPr/>
              <a:tblGrid>
                <a:gridCol w="8288337"/>
              </a:tblGrid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5334000"/>
            <a:ext cx="8305800" cy="685800"/>
          </a:xfrm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425263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 and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E6316-8252-4583-9AA4-74E104E8D4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4" name="Group 4"/>
          <p:cNvGraphicFramePr>
            <a:graphicFrameLocks/>
          </p:cNvGraphicFramePr>
          <p:nvPr userDrawn="1"/>
        </p:nvGraphicFramePr>
        <p:xfrm>
          <a:off x="474663" y="5334000"/>
          <a:ext cx="8288337" cy="663575"/>
        </p:xfrm>
        <a:graphic>
          <a:graphicData uri="http://schemas.openxmlformats.org/drawingml/2006/table">
            <a:tbl>
              <a:tblPr/>
              <a:tblGrid>
                <a:gridCol w="8288337"/>
              </a:tblGrid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5257800"/>
            <a:ext cx="8305800" cy="762000"/>
          </a:xfrm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33258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E6316-8252-4583-9AA4-74E104E8D4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4" name="Group 4"/>
          <p:cNvGraphicFramePr>
            <a:graphicFrameLocks/>
          </p:cNvGraphicFramePr>
          <p:nvPr userDrawn="1"/>
        </p:nvGraphicFramePr>
        <p:xfrm>
          <a:off x="474663" y="5334000"/>
          <a:ext cx="8288337" cy="663575"/>
        </p:xfrm>
        <a:graphic>
          <a:graphicData uri="http://schemas.openxmlformats.org/drawingml/2006/table">
            <a:tbl>
              <a:tblPr/>
              <a:tblGrid>
                <a:gridCol w="8288337"/>
              </a:tblGrid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3962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19201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457200" y="5334000"/>
            <a:ext cx="8305800" cy="685800"/>
          </a:xfrm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00317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636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1C0A6-48D2-4FE1-9410-CE5BA93E73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146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48AF9-5518-40A7-BAE2-5A58585128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0250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5346B-317A-4279-8C5B-BB882D1E40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8472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F32F2-F2C9-4C35-B0B4-EAF2B23C19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494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152400"/>
            <a:ext cx="18669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4483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35C12-FCE8-4779-B280-0C27F8F4B78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F97F6-EA99-488B-AEBD-84422552CC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1011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DCE3D-594A-43BB-972C-AD91544738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6315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142CF-ADD8-4E3F-991D-D23E00F467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9412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40D3B-805F-4F10-9EFF-98F2CE385C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174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152400"/>
            <a:ext cx="18669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4483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6D6B4-FB9D-440F-942E-3EC71DF654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00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arvard_FAD_Vertical_Larg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304800"/>
            <a:ext cx="42926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Placeholder 1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8305800" cy="1470025"/>
          </a:xfrm>
        </p:spPr>
        <p:txBody>
          <a:bodyPr/>
          <a:lstStyle>
            <a:lvl1pPr algn="ctr"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6868" name="Text Placeholder 2"/>
          <p:cNvSpPr>
            <a:spLocks noGrp="1"/>
          </p:cNvSpPr>
          <p:nvPr>
            <p:ph type="subTitle" idx="1"/>
          </p:nvPr>
        </p:nvSpPr>
        <p:spPr>
          <a:xfrm>
            <a:off x="2362200" y="5105400"/>
            <a:ext cx="4419600" cy="5334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29"/>
          <p:cNvSpPr>
            <a:spLocks noChangeArrowheads="1"/>
          </p:cNvSpPr>
          <p:nvPr userDrawn="1"/>
        </p:nvSpPr>
        <p:spPr bwMode="auto">
          <a:xfrm>
            <a:off x="0" y="2495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 eaLnBrk="0" hangingPunct="0">
              <a:defRPr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30"/>
          <p:cNvSpPr>
            <a:spLocks noChangeArrowheads="1"/>
          </p:cNvSpPr>
          <p:nvPr userDrawn="1"/>
        </p:nvSpPr>
        <p:spPr bwMode="auto">
          <a:xfrm>
            <a:off x="0" y="6492875"/>
            <a:ext cx="9144000" cy="5397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hangingPunct="0">
              <a:defRPr/>
            </a:pPr>
            <a:endParaRPr lang="fr-FR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25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400" b="1" dirty="0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4B66A-49FB-42A4-A30F-BAB16DD21E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393207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AC3AE-F1D0-4A92-9DA3-37C394CE659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539033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1981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0800" y="1219200"/>
            <a:ext cx="1981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A061E-D60F-4690-A29A-FA1CF97FF7A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33722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67A31-13A4-4EA8-9EB3-A786ACFBD3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2760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E269F-2305-4768-8FE2-F0747FFFF3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774606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9A924-B1B1-4E30-9C53-F42A7F6D6F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065018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3B588-A42E-4C9B-9B67-45E0E92E901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33647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AB960-C099-4759-A0F3-F2A1C87FC8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833333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FB85D-9A65-4E0D-B465-05C2D1C09D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079683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152400"/>
            <a:ext cx="18669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4483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2969A-DCBC-42F6-AF57-0D6DC139628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316304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763412" y="1347549"/>
            <a:ext cx="7923388" cy="4778614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3053"/>
            <a:ext cx="4038599" cy="287981"/>
          </a:xfrm>
        </p:spPr>
        <p:txBody>
          <a:bodyPr anchor="t" anchorCtr="0">
            <a:normAutofit/>
          </a:bodyPr>
          <a:lstStyle>
            <a:lvl1pPr algn="l">
              <a:defRPr sz="1200" b="1">
                <a:solidFill>
                  <a:srgbClr val="00B5C6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7342"/>
            <a:ext cx="4038600" cy="435868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Page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937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1516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5907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075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876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587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3852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90682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694360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817810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2252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2662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EC9CF-3427-4E0F-A2B3-FC510D2DE56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06625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22664-5735-4A6D-A12F-7E8D57762BE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2545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41D96-F75C-4FF8-B60F-A9B71F3FB24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428754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1981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0800" y="1219200"/>
            <a:ext cx="1981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E5ED8-C5A2-48DC-9DE1-E857AEAAAF0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745972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74CA-02B7-47D0-8FF7-E38F8481FCE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142856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43A90-D19B-4886-8777-777182B1792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278484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A4C83-D6B9-4E87-9A39-4BC83341DD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847545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E44B7-7CA1-4379-81C4-A130E61F34E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841984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9BDF9-FE45-49B9-8BF9-37F7E5F9B3D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857038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82450-82FF-4F28-A771-385F8DAFEA6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922095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152400"/>
            <a:ext cx="18669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4483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7DAE4-3594-4C56-BC30-9479740F4AE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983842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A249C-D983-4865-A90D-F4100B17AE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3701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0988D-E824-49F7-A383-E8E733853A8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550429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1981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0800" y="1219200"/>
            <a:ext cx="1981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4AD91-F051-41C0-AC04-1540DF4945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120701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72937-F033-4F83-BE33-9E651259A99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304228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9CB17-7C1E-4B8C-9207-41E6366E67A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651428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80DFA-F19A-4DFF-AA71-87DB5EA8D6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922809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6BF3A-F7BD-454A-9DFD-28C06E219A1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669854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768DF-2F1F-4607-AE8E-182AC4E39F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574658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2297D-B965-423B-B8AA-472BC9A12EF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283990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152400"/>
            <a:ext cx="18669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4483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F6771-5CAF-431A-88D7-DF30D692C69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381265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51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9390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845381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6748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8062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8146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57440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25538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178531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5965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49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5988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4275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17252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6749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1452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2370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08905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10093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81954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07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7999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93D57-DE93-427D-8726-5223F6D447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518090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BECEB-C0C8-4862-994C-E77B47653DE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575287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22F95-1A83-42E7-B983-C74C706D9E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974125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F6B1B-0168-4229-989F-4B7AACC29AC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864913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2FAAE-9494-4DDE-B118-B8A7DB8735D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128061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EB5BA-5F4B-465C-B874-F198172EA90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251613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56336-E325-4899-9419-6E51C6DB771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561662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EE19E-7B27-426D-912A-CFD363F44C5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27869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9DCE9-20DE-401D-83BB-064FA94138A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5948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90EFF-C0BC-43AD-AF7A-C67AE917FE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028505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D3496-32AE-4A08-ABCA-ECA2E34E59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520637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3988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6169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242397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6651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4246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8650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66077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3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400" b="1" dirty="0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F31A0-1F0C-4779-AC33-23574470DFA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389501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7506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50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3E076A-6C14-477B-A118-90C2C8E332B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92B3BB-4B6C-4579-B1CA-1C561D6E7E5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A965C5-B775-417F-8C47-F190B88D85D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1981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0800" y="1219200"/>
            <a:ext cx="1981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260839-DA9F-4C84-B413-6D17867B537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F1893-618A-408B-BA0B-513DB291A2B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394B5-C420-44E1-AA12-AE91D034FBC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CD4029-A1A2-4B2F-969F-0F339620AC1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E5CE88-0573-4C76-9596-4D3005374B7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4C262B-4F03-46FE-9178-0E197FF72E2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9F01A9-F00C-49FB-AEAD-8BC25174C09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4EA46-C723-4819-B242-51ABEEB9DF4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152400"/>
            <a:ext cx="1866900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448300" cy="5592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E936D2-61DC-4204-AE54-FD3E48E2DA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71A62-22B5-4338-89B9-64D3B2F9E90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16C091-3C53-460B-A606-2BFCA7B5008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1981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0800" y="1219200"/>
            <a:ext cx="1981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2FFD6-A10C-4D4F-A260-3833FCF71B3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6AA01-E6A1-4A7A-B236-7A1CEBAA1B5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7C5412-8A6F-486C-8E73-3B4EAEE8432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9D8E3-FCEE-4700-812B-9BECA12EC2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1981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0800" y="1219200"/>
            <a:ext cx="1981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D00A4-D559-4AE5-B8C2-224500E7810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F275C0-6723-4EB9-98F2-C230DEB0D99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97E6A-31F3-487C-820A-A34B91616FE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E67B72-7A55-4D6C-BEE1-E0359A46789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152400"/>
            <a:ext cx="1866900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448300" cy="5592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8717D2-AAE9-42D3-ACB1-AD6DC3DF1A4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A35EF-A5AA-44DE-AEB3-20957610518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7C33A-CF89-4313-9FD1-6C5DCE01A90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75355-F32E-442E-8E82-C3B94703C76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C02E2-A3E8-4399-9439-2DE956C9ECF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9E203A-B9ED-48DB-8F03-DE749D17D07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760F1A-46E9-4E46-9715-4214AD114F0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41141-4145-49E3-B710-CBBD76A1AE3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7F10DE-D908-41BD-B302-9A09AD56D8D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464673-0C20-4E28-978A-5D8C6629DC4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9300E0-5204-4A0B-8920-9A3310BBB36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20F039-68FD-4522-A814-D7C84B59910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742A9-EB4A-44D2-BA06-EAC5E883B7D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68294D-C65B-4858-B950-E2DDA0B8545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FB6D51-510D-49BB-A0E3-59D3AC7B0A5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35A565-209C-40D1-A8F7-E1077F7C16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arvardUniversity_Vertical_Large_RGB_Low_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647700"/>
            <a:ext cx="201295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itle Placeholder 1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8305800" cy="1470025"/>
          </a:xfrm>
        </p:spPr>
        <p:txBody>
          <a:bodyPr/>
          <a:lstStyle>
            <a:lvl1pPr algn="ctr"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868" name="Text Placeholder 2"/>
          <p:cNvSpPr>
            <a:spLocks noGrp="1"/>
          </p:cNvSpPr>
          <p:nvPr>
            <p:ph type="subTitle" idx="1"/>
          </p:nvPr>
        </p:nvSpPr>
        <p:spPr>
          <a:xfrm>
            <a:off x="2362200" y="5105400"/>
            <a:ext cx="4419600" cy="5334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053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10A19-A46F-450B-94AE-CC3F44164F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5334000"/>
            <a:ext cx="8305800" cy="685800"/>
          </a:xfrm>
          <a:solidFill>
            <a:schemeClr val="accent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51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58BDC-B051-415A-8C93-D2C221D9295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with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10A19-A46F-450B-94AE-CC3F44164F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3962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19201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457200" y="5334000"/>
            <a:ext cx="8305800" cy="685800"/>
          </a:xfrm>
          <a:solidFill>
            <a:schemeClr val="accent2"/>
          </a:solidFill>
        </p:spPr>
        <p:txBody>
          <a:bodyPr anchor="ctr" anchorCtr="0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55327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10A19-A46F-450B-94AE-CC3F44164F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638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10A19-A46F-450B-94AE-CC3F44164F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827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10A19-A46F-450B-94AE-CC3F44164F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200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10A19-A46F-450B-94AE-CC3F44164F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7156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10A19-A46F-450B-94AE-CC3F44164F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93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10A19-A46F-450B-94AE-CC3F44164F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23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10A19-A46F-450B-94AE-CC3F44164F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449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10A19-A46F-450B-94AE-CC3F44164F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018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10A19-A46F-450B-94AE-CC3F44164F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58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4.xml"/><Relationship Id="rId15" Type="http://schemas.openxmlformats.org/officeDocument/2006/relationships/theme" Target="../theme/theme10.xml"/><Relationship Id="rId16" Type="http://schemas.openxmlformats.org/officeDocument/2006/relationships/image" Target="../media/image1.png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26.xml"/><Relationship Id="rId13" Type="http://schemas.openxmlformats.org/officeDocument/2006/relationships/theme" Target="../theme/theme1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1.xml"/><Relationship Id="rId8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7.xml"/><Relationship Id="rId12" Type="http://schemas.openxmlformats.org/officeDocument/2006/relationships/theme" Target="../theme/theme12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3.xml"/><Relationship Id="rId8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6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8.xml"/><Relationship Id="rId12" Type="http://schemas.openxmlformats.org/officeDocument/2006/relationships/theme" Target="../theme/theme1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4.xml"/><Relationship Id="rId8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4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5.xml"/><Relationship Id="rId8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58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9.xml"/><Relationship Id="rId12" Type="http://schemas.openxmlformats.org/officeDocument/2006/relationships/theme" Target="../theme/theme1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5.xml"/><Relationship Id="rId8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68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0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79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1.xml"/><Relationship Id="rId12" Type="http://schemas.openxmlformats.org/officeDocument/2006/relationships/theme" Target="../theme/theme17.xml"/><Relationship Id="rId1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87.xml"/><Relationship Id="rId8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0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2.xml"/><Relationship Id="rId12" Type="http://schemas.openxmlformats.org/officeDocument/2006/relationships/theme" Target="../theme/theme18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198.xml"/><Relationship Id="rId8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theme" Target="../theme/theme4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0.xml"/><Relationship Id="rId14" Type="http://schemas.openxmlformats.org/officeDocument/2006/relationships/theme" Target="../theme/theme9.xml"/><Relationship Id="rId15" Type="http://schemas.openxmlformats.org/officeDocument/2006/relationships/image" Target="../media/image1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9.xml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Relationship Id="rId9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dientbitma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664325"/>
            <a:ext cx="91440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0" y="6324600"/>
            <a:ext cx="91440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>
                <a:solidFill>
                  <a:srgbClr val="B2B2B2"/>
                </a:solidFill>
              </a:defRPr>
            </a:lvl1pPr>
          </a:lstStyle>
          <a:p>
            <a:fld id="{D2C81F6D-5F9A-4193-BDC1-D12984DD3DE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Page Header Arial Bold 24pts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Level 1 Arial 20</a:t>
            </a:r>
          </a:p>
          <a:p>
            <a:pPr lvl="1"/>
            <a:r>
              <a:rPr lang="en-US" smtClean="0"/>
              <a:t>Level 2 Arial 18</a:t>
            </a:r>
          </a:p>
          <a:p>
            <a:pPr lvl="2"/>
            <a:r>
              <a:rPr lang="en-US" smtClean="0"/>
              <a:t>Level 3 Arial Light 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C50017"/>
        </a:buClr>
        <a:buFont typeface="Arial" pitchFamily="34" charset="0"/>
        <a:buChar char="•"/>
        <a:defRPr sz="2000">
          <a:solidFill>
            <a:srgbClr val="4D4D4D"/>
          </a:solidFill>
          <a:latin typeface="+mn-lt"/>
          <a:ea typeface="ＭＳ Ｐゴシック" charset="0"/>
          <a:cs typeface="+mn-cs"/>
        </a:defRPr>
      </a:lvl1pPr>
      <a:lvl2pPr marL="6858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C50017"/>
        </a:buClr>
        <a:buFont typeface="Arial" pitchFamily="34" charset="0"/>
        <a:buChar char="–"/>
        <a:defRPr>
          <a:solidFill>
            <a:srgbClr val="4D4D4D"/>
          </a:solidFill>
          <a:latin typeface="+mn-lt"/>
          <a:ea typeface="ＭＳ Ｐゴシック" charset="0"/>
          <a:cs typeface="+mn-cs"/>
        </a:defRPr>
      </a:lvl2pPr>
      <a:lvl3pPr marL="1087438" indent="-173038" algn="l" defTabSz="457200" rtl="0" eaLnBrk="0" fontAlgn="base" hangingPunct="0">
        <a:spcBef>
          <a:spcPct val="20000"/>
        </a:spcBef>
        <a:spcAft>
          <a:spcPts val="600"/>
        </a:spcAft>
        <a:buClr>
          <a:srgbClr val="C50017"/>
        </a:buClr>
        <a:buFont typeface="Arial" pitchFamily="34" charset="0"/>
        <a:buChar char="•"/>
        <a:defRPr sz="1600">
          <a:solidFill>
            <a:srgbClr val="4D4D4D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dientbitmap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6664325"/>
            <a:ext cx="91440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0" y="6324600"/>
            <a:ext cx="91440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B2B2B2"/>
                </a:solidFill>
                <a:cs typeface="+mn-cs"/>
              </a:defRPr>
            </a:lvl1pPr>
          </a:lstStyle>
          <a:p>
            <a:pPr>
              <a:defRPr/>
            </a:pPr>
            <a:fld id="{759E6316-8252-4583-9AA4-74E104E8D435}" type="slidenum">
              <a:rPr lang="en-US" b="0">
                <a:latin typeface="Arial" charset="0"/>
              </a:rPr>
              <a:pPr>
                <a:defRPr/>
              </a:pPr>
              <a:t>‹#›</a:t>
            </a:fld>
            <a:endParaRPr lang="en-US" b="0" dirty="0">
              <a:latin typeface="Arial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Page Header Arial Bold 24pts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305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Level 1 Arial 20</a:t>
            </a:r>
          </a:p>
          <a:p>
            <a:pPr lvl="1"/>
            <a:r>
              <a:rPr lang="en-US" smtClean="0"/>
              <a:t>Level 2 Arial 18</a:t>
            </a:r>
          </a:p>
          <a:p>
            <a:pPr lvl="2"/>
            <a:r>
              <a:rPr lang="en-US" smtClean="0"/>
              <a:t>Level 3 Arial Light 16</a:t>
            </a:r>
          </a:p>
        </p:txBody>
      </p:sp>
      <p:pic>
        <p:nvPicPr>
          <p:cNvPr id="1030" name="Picture 5" descr="FAD_logo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078663" y="6096000"/>
            <a:ext cx="18367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957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4133" r:id="rId12"/>
    <p:sldLayoutId id="2147484134" r:id="rId13"/>
    <p:sldLayoutId id="2147484135" r:id="rId14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9pPr>
    </p:titleStyle>
    <p:bodyStyle>
      <a:lvl1pPr marL="2286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•"/>
        <a:defRPr sz="2000">
          <a:solidFill>
            <a:srgbClr val="4D4D4D"/>
          </a:solidFill>
          <a:latin typeface="+mn-lt"/>
          <a:ea typeface="+mn-ea"/>
          <a:cs typeface="+mn-cs"/>
        </a:defRPr>
      </a:lvl1pPr>
      <a:lvl2pPr marL="6858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–"/>
        <a:defRPr>
          <a:solidFill>
            <a:srgbClr val="4D4D4D"/>
          </a:solidFill>
          <a:latin typeface="+mn-lt"/>
          <a:cs typeface="+mn-cs"/>
        </a:defRPr>
      </a:lvl2pPr>
      <a:lvl3pPr marL="1087438" indent="-173038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•"/>
        <a:defRPr sz="1600">
          <a:solidFill>
            <a:srgbClr val="4D4D4D"/>
          </a:solidFill>
          <a:latin typeface="+mn-lt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595959"/>
          </a:solidFill>
          <a:latin typeface="+mn-lt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dientbitma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4325"/>
            <a:ext cx="91440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0" y="6324600"/>
            <a:ext cx="91440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smtClean="0">
                <a:solidFill>
                  <a:srgbClr val="B2B2B2"/>
                </a:solidFill>
                <a:latin typeface="Arial" pitchFamily="34" charset="0"/>
              </a:defRPr>
            </a:lvl1pPr>
          </a:lstStyle>
          <a:p>
            <a:fld id="{D2C81F6D-5F9A-4193-BDC1-D12984DD3D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67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Page Header Arial Bold 24pts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411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Level 1 Arial 20</a:t>
            </a:r>
          </a:p>
          <a:p>
            <a:pPr lvl="1"/>
            <a:r>
              <a:rPr lang="en-US" altLang="en-US" smtClean="0"/>
              <a:t>Level 2 Arial 18</a:t>
            </a:r>
          </a:p>
          <a:p>
            <a:pPr lvl="2"/>
            <a:r>
              <a:rPr lang="en-US" altLang="en-US" smtClean="0"/>
              <a:t>Level 3 Arial Light 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259" r:id="rId12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9pPr>
    </p:titleStyle>
    <p:bodyStyle>
      <a:lvl1pPr marL="2286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•"/>
        <a:defRPr sz="2000">
          <a:solidFill>
            <a:srgbClr val="4D4D4D"/>
          </a:solidFill>
          <a:latin typeface="+mn-lt"/>
          <a:ea typeface="ＭＳ Ｐゴシック" charset="0"/>
          <a:cs typeface="+mn-cs"/>
        </a:defRPr>
      </a:lvl1pPr>
      <a:lvl2pPr marL="6858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–"/>
        <a:defRPr>
          <a:solidFill>
            <a:srgbClr val="4D4D4D"/>
          </a:solidFill>
          <a:latin typeface="+mn-lt"/>
          <a:ea typeface="ＭＳ Ｐゴシック" charset="0"/>
          <a:cs typeface="+mn-cs"/>
        </a:defRPr>
      </a:lvl2pPr>
      <a:lvl3pPr marL="1087438" indent="-173038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•"/>
        <a:defRPr sz="1600">
          <a:solidFill>
            <a:srgbClr val="4D4D4D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darkergradie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Thank you.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radientbitma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4325"/>
            <a:ext cx="91440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00800" y="6324600"/>
            <a:ext cx="27432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b="0" smtClean="0">
                <a:solidFill>
                  <a:srgbClr val="B2B2B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8C08117-A7E6-4E8B-9E6C-C8045D2226D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67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Page Header Arial Bold 24pts</a:t>
            </a:r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411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Level 1 Arial 20</a:t>
            </a:r>
          </a:p>
          <a:p>
            <a:pPr lvl="1"/>
            <a:r>
              <a:rPr lang="en-US" altLang="en-US" smtClean="0"/>
              <a:t>Level 2 Arial 18</a:t>
            </a:r>
          </a:p>
          <a:p>
            <a:pPr lvl="2"/>
            <a:r>
              <a:rPr lang="en-US" altLang="en-US" smtClean="0"/>
              <a:t>Level 3 Arial Light 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9pPr>
    </p:titleStyle>
    <p:bodyStyle>
      <a:lvl1pPr marL="2286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•"/>
        <a:defRPr sz="2000">
          <a:solidFill>
            <a:srgbClr val="4D4D4D"/>
          </a:solidFill>
          <a:latin typeface="+mn-lt"/>
          <a:ea typeface="ＭＳ Ｐゴシック" charset="0"/>
          <a:cs typeface="+mn-cs"/>
        </a:defRPr>
      </a:lvl1pPr>
      <a:lvl2pPr marL="6858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–"/>
        <a:defRPr>
          <a:solidFill>
            <a:srgbClr val="4D4D4D"/>
          </a:solidFill>
          <a:latin typeface="+mn-lt"/>
          <a:ea typeface="ＭＳ Ｐゴシック" charset="0"/>
          <a:cs typeface="+mn-cs"/>
        </a:defRPr>
      </a:lvl2pPr>
      <a:lvl3pPr marL="1087438" indent="-173038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•"/>
        <a:defRPr sz="1600">
          <a:solidFill>
            <a:srgbClr val="4D4D4D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adientbitma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4325"/>
            <a:ext cx="91440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162800" y="6324600"/>
            <a:ext cx="18288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b="0" smtClean="0">
                <a:solidFill>
                  <a:srgbClr val="B2B2B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3FDC057-D9E0-4979-A838-33A76D221EC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10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67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Page Header Arial Bold 24pts</a:t>
            </a:r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411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Level 1 Arial 20</a:t>
            </a:r>
          </a:p>
          <a:p>
            <a:pPr lvl="1"/>
            <a:r>
              <a:rPr lang="en-US" altLang="en-US" smtClean="0"/>
              <a:t>Level 2 Arial 18</a:t>
            </a:r>
          </a:p>
          <a:p>
            <a:pPr lvl="2"/>
            <a:r>
              <a:rPr lang="en-US" altLang="en-US" smtClean="0"/>
              <a:t>Level 3 Arial Light 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9pPr>
    </p:titleStyle>
    <p:bodyStyle>
      <a:lvl1pPr marL="2286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•"/>
        <a:defRPr sz="2000">
          <a:solidFill>
            <a:srgbClr val="4D4D4D"/>
          </a:solidFill>
          <a:latin typeface="+mn-lt"/>
          <a:ea typeface="ＭＳ Ｐゴシック" charset="0"/>
          <a:cs typeface="+mn-cs"/>
        </a:defRPr>
      </a:lvl1pPr>
      <a:lvl2pPr marL="6858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–"/>
        <a:defRPr>
          <a:solidFill>
            <a:srgbClr val="4D4D4D"/>
          </a:solidFill>
          <a:latin typeface="+mn-lt"/>
          <a:ea typeface="ＭＳ Ｐゴシック" charset="0"/>
          <a:cs typeface="+mn-cs"/>
        </a:defRPr>
      </a:lvl2pPr>
      <a:lvl3pPr marL="1087438" indent="-173038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•"/>
        <a:defRPr sz="1600">
          <a:solidFill>
            <a:srgbClr val="4D4D4D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800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5123" name="Picture 2" descr="gradientbitma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4325"/>
            <a:ext cx="91440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AC5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b="0" dirty="0" smtClean="0"/>
          </a:p>
        </p:txBody>
      </p:sp>
      <p:sp>
        <p:nvSpPr>
          <p:cNvPr id="614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800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324600"/>
            <a:ext cx="19812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b="0" smtClean="0">
                <a:solidFill>
                  <a:srgbClr val="B2B2B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ED1648B-363E-49E6-9F3A-CE98AA091AD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8223A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8223A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8223A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8223A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arkergradie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Thank you.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darkergradien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Thank you.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radientbitma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664325"/>
            <a:ext cx="91440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00800" y="6324600"/>
            <a:ext cx="27432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B2B2B2"/>
                </a:solidFill>
              </a:defRPr>
            </a:lvl1pPr>
          </a:lstStyle>
          <a:p>
            <a:fld id="{804AF228-D04F-40A2-8914-5929021C29F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434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Page Header Arial Bold 24pts</a:t>
            </a:r>
          </a:p>
        </p:txBody>
      </p:sp>
      <p:sp>
        <p:nvSpPr>
          <p:cNvPr id="1434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Level 1 Arial 20</a:t>
            </a:r>
          </a:p>
          <a:p>
            <a:pPr lvl="1"/>
            <a:r>
              <a:rPr lang="en-US" smtClean="0"/>
              <a:t>Level 2 Arial 18</a:t>
            </a:r>
          </a:p>
          <a:p>
            <a:pPr lvl="2"/>
            <a:r>
              <a:rPr lang="en-US" smtClean="0"/>
              <a:t>Level 3 Arial Light 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C50017"/>
        </a:buClr>
        <a:buFont typeface="Arial" pitchFamily="34" charset="0"/>
        <a:buChar char="•"/>
        <a:defRPr sz="2000">
          <a:solidFill>
            <a:srgbClr val="4D4D4D"/>
          </a:solidFill>
          <a:latin typeface="+mn-lt"/>
          <a:ea typeface="ＭＳ Ｐゴシック" charset="0"/>
          <a:cs typeface="+mn-cs"/>
        </a:defRPr>
      </a:lvl1pPr>
      <a:lvl2pPr marL="6858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C50017"/>
        </a:buClr>
        <a:buFont typeface="Arial" pitchFamily="34" charset="0"/>
        <a:buChar char="–"/>
        <a:defRPr>
          <a:solidFill>
            <a:srgbClr val="4D4D4D"/>
          </a:solidFill>
          <a:latin typeface="+mn-lt"/>
          <a:ea typeface="ＭＳ Ｐゴシック" charset="0"/>
          <a:cs typeface="+mn-cs"/>
        </a:defRPr>
      </a:lvl2pPr>
      <a:lvl3pPr marL="1087438" indent="-173038" algn="l" defTabSz="457200" rtl="0" eaLnBrk="0" fontAlgn="base" hangingPunct="0">
        <a:spcBef>
          <a:spcPct val="20000"/>
        </a:spcBef>
        <a:spcAft>
          <a:spcPts val="600"/>
        </a:spcAft>
        <a:buClr>
          <a:srgbClr val="C50017"/>
        </a:buClr>
        <a:buFont typeface="Arial" pitchFamily="34" charset="0"/>
        <a:buChar char="•"/>
        <a:defRPr sz="1600">
          <a:solidFill>
            <a:srgbClr val="4D4D4D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radientbitmap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6664325"/>
            <a:ext cx="91440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162800" y="6324600"/>
            <a:ext cx="18288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B2B2B2"/>
                </a:solidFill>
              </a:defRPr>
            </a:lvl1pPr>
          </a:lstStyle>
          <a:p>
            <a:fld id="{7390DB44-39E4-4AB7-BC1E-6F6FA880BC6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66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Page Header Arial Bold 24pts</a:t>
            </a:r>
          </a:p>
        </p:txBody>
      </p:sp>
      <p:sp>
        <p:nvSpPr>
          <p:cNvPr id="266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Level 1 Arial 20</a:t>
            </a:r>
          </a:p>
          <a:p>
            <a:pPr lvl="1"/>
            <a:r>
              <a:rPr lang="en-US" smtClean="0"/>
              <a:t>Level 2 Arial 18</a:t>
            </a:r>
          </a:p>
          <a:p>
            <a:pPr lvl="2"/>
            <a:r>
              <a:rPr lang="en-US" smtClean="0"/>
              <a:t>Level 3 Arial Light 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C50017"/>
        </a:buClr>
        <a:buFont typeface="Arial" pitchFamily="34" charset="0"/>
        <a:buChar char="•"/>
        <a:defRPr sz="2000">
          <a:solidFill>
            <a:srgbClr val="4D4D4D"/>
          </a:solidFill>
          <a:latin typeface="+mn-lt"/>
          <a:ea typeface="ＭＳ Ｐゴシック" charset="0"/>
          <a:cs typeface="+mn-cs"/>
        </a:defRPr>
      </a:lvl1pPr>
      <a:lvl2pPr marL="6858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C50017"/>
        </a:buClr>
        <a:buFont typeface="Arial" pitchFamily="34" charset="0"/>
        <a:buChar char="–"/>
        <a:defRPr>
          <a:solidFill>
            <a:srgbClr val="4D4D4D"/>
          </a:solidFill>
          <a:latin typeface="+mn-lt"/>
          <a:ea typeface="ＭＳ Ｐゴシック" charset="0"/>
          <a:cs typeface="+mn-cs"/>
        </a:defRPr>
      </a:lvl2pPr>
      <a:lvl3pPr marL="1087438" indent="-173038" algn="l" defTabSz="457200" rtl="0" eaLnBrk="0" fontAlgn="base" hangingPunct="0">
        <a:spcBef>
          <a:spcPct val="20000"/>
        </a:spcBef>
        <a:spcAft>
          <a:spcPts val="600"/>
        </a:spcAft>
        <a:buClr>
          <a:srgbClr val="C50017"/>
        </a:buClr>
        <a:buFont typeface="Arial" pitchFamily="34" charset="0"/>
        <a:buChar char="•"/>
        <a:defRPr sz="1600">
          <a:solidFill>
            <a:srgbClr val="4D4D4D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800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7891" name="Picture 2" descr="gradientbitma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664325"/>
            <a:ext cx="91440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AC5C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0" dirty="0"/>
          </a:p>
        </p:txBody>
      </p:sp>
      <p:sp>
        <p:nvSpPr>
          <p:cNvPr id="3891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800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324600"/>
            <a:ext cx="19812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B2B2B2"/>
                </a:solidFill>
                <a:cs typeface="Arial" pitchFamily="34" charset="0"/>
              </a:defRPr>
            </a:lvl1pPr>
          </a:lstStyle>
          <a:p>
            <a:fld id="{89B6F7F4-EC65-49BD-A5A2-7237362E649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8223A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8223A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8223A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8223A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arkergradien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Thank you.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dientbitmap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664325"/>
            <a:ext cx="91440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0" y="6324600"/>
            <a:ext cx="91440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cs typeface="+mn-cs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26010A19-A46F-450B-94AE-CC3F44164F29}" type="slidenum">
              <a:rPr lang="en-US" b="0" smtClean="0">
                <a:solidFill>
                  <a:srgbClr val="000000"/>
                </a:solidFill>
                <a:latin typeface="Arial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Page Header Arial Bold 24pts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305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Level 1 Arial 20</a:t>
            </a:r>
          </a:p>
          <a:p>
            <a:pPr lvl="1"/>
            <a:r>
              <a:rPr lang="en-US" smtClean="0"/>
              <a:t>Level 2 Arial 18</a:t>
            </a:r>
          </a:p>
          <a:p>
            <a:pPr lvl="2"/>
            <a:r>
              <a:rPr lang="en-US" smtClean="0"/>
              <a:t>Level 3 Arial Light 16</a:t>
            </a:r>
          </a:p>
        </p:txBody>
      </p:sp>
      <p:pic>
        <p:nvPicPr>
          <p:cNvPr id="1030" name="Picture 5" descr="FAD_logo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78663" y="6096000"/>
            <a:ext cx="18367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6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  <p:sldLayoutId id="2147484120" r:id="rId13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50017"/>
          </a:solidFill>
          <a:latin typeface="Arial" charset="0"/>
          <a:cs typeface="Arial" charset="0"/>
        </a:defRPr>
      </a:lvl9pPr>
    </p:titleStyle>
    <p:bodyStyle>
      <a:lvl1pPr marL="2286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•"/>
        <a:defRPr sz="2000">
          <a:solidFill>
            <a:srgbClr val="4D4D4D"/>
          </a:solidFill>
          <a:latin typeface="+mn-lt"/>
          <a:ea typeface="+mn-ea"/>
          <a:cs typeface="+mn-cs"/>
        </a:defRPr>
      </a:lvl1pPr>
      <a:lvl2pPr marL="6858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–"/>
        <a:defRPr>
          <a:solidFill>
            <a:srgbClr val="4D4D4D"/>
          </a:solidFill>
          <a:latin typeface="+mn-lt"/>
          <a:cs typeface="+mn-cs"/>
        </a:defRPr>
      </a:lvl2pPr>
      <a:lvl3pPr marL="1087438" indent="-173038" algn="l" defTabSz="457200" rtl="0" eaLnBrk="1" fontAlgn="base" hangingPunct="1">
        <a:spcBef>
          <a:spcPct val="20000"/>
        </a:spcBef>
        <a:spcAft>
          <a:spcPts val="600"/>
        </a:spcAft>
        <a:buClr>
          <a:srgbClr val="C50017"/>
        </a:buClr>
        <a:buFont typeface="Arial" charset="0"/>
        <a:buChar char="•"/>
        <a:defRPr sz="1600">
          <a:solidFill>
            <a:srgbClr val="4D4D4D"/>
          </a:solidFill>
          <a:latin typeface="+mn-lt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595959"/>
          </a:solidFill>
          <a:latin typeface="+mn-lt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59595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6.xml"/><Relationship Id="rId4" Type="http://schemas.openxmlformats.org/officeDocument/2006/relationships/image" Target="../media/image6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RAS Friday 3/20/15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GMAS </a:t>
            </a:r>
            <a:r>
              <a:rPr lang="en-US" dirty="0" smtClean="0"/>
              <a:t>Update</a:t>
            </a:r>
          </a:p>
          <a:p>
            <a:r>
              <a:rPr lang="en-US" dirty="0" smtClean="0"/>
              <a:t>Andrew Malone </a:t>
            </a:r>
            <a:r>
              <a:rPr lang="en-US" dirty="0" err="1" smtClean="0"/>
              <a:t>andrew_malone@harvard.edu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324600"/>
            <a:ext cx="9144000" cy="365125"/>
          </a:xfrm>
        </p:spPr>
        <p:txBody>
          <a:bodyPr/>
          <a:lstStyle/>
          <a:p>
            <a:fld id="{89141141-4145-49E3-B710-CBBD76A1AE3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3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066800"/>
            <a:ext cx="8229600" cy="4495799"/>
          </a:xfrm>
        </p:spPr>
        <p:txBody>
          <a:bodyPr>
            <a:normAutofit/>
          </a:bodyPr>
          <a:lstStyle/>
          <a:p>
            <a:pPr marL="274320" lvl="1" indent="-228600" eaLnBrk="0" fontAlgn="base" hangingPunct="0">
              <a:lnSpc>
                <a:spcPct val="80000"/>
              </a:lnSpc>
              <a:spcAft>
                <a:spcPts val="600"/>
              </a:spcAft>
              <a:buClr>
                <a:srgbClr val="C50017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414141"/>
                </a:solidFill>
                <a:latin typeface="Arial" pitchFamily="34" charset="0"/>
                <a:ea typeface="ＭＳ Ｐゴシック" pitchFamily="34" charset="-128"/>
              </a:rPr>
              <a:t>Technology Goals: </a:t>
            </a:r>
          </a:p>
          <a:p>
            <a:pPr marL="675958" lvl="2" indent="-228600" eaLnBrk="0" hangingPunct="0">
              <a:lnSpc>
                <a:spcPct val="8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414141"/>
                </a:solidFill>
                <a:latin typeface="Arial" pitchFamily="34" charset="0"/>
                <a:ea typeface="ＭＳ Ｐゴシック" pitchFamily="34" charset="-128"/>
              </a:rPr>
              <a:t>Update </a:t>
            </a:r>
            <a:r>
              <a:rPr lang="en-US" sz="1800" dirty="0">
                <a:solidFill>
                  <a:srgbClr val="414141"/>
                </a:solidFill>
                <a:latin typeface="Arial" pitchFamily="34" charset="0"/>
                <a:ea typeface="ＭＳ Ｐゴシック" pitchFamily="34" charset="-128"/>
              </a:rPr>
              <a:t>the technology used in the presentation layer to be more modern and </a:t>
            </a:r>
            <a:r>
              <a:rPr lang="en-US" sz="1800" dirty="0" smtClean="0">
                <a:solidFill>
                  <a:srgbClr val="414141"/>
                </a:solidFill>
                <a:latin typeface="Arial" pitchFamily="34" charset="0"/>
                <a:ea typeface="ＭＳ Ｐゴシック" pitchFamily="34" charset="-128"/>
              </a:rPr>
              <a:t>flexible</a:t>
            </a:r>
            <a:endParaRPr lang="en-US" sz="1800" dirty="0">
              <a:solidFill>
                <a:srgbClr val="414141"/>
              </a:solidFill>
              <a:latin typeface="Arial" pitchFamily="34" charset="0"/>
              <a:ea typeface="ＭＳ Ｐゴシック" pitchFamily="34" charset="-128"/>
            </a:endParaRPr>
          </a:p>
          <a:p>
            <a:pPr marL="675958" lvl="2" indent="-228600" eaLnBrk="0" hangingPunct="0">
              <a:lnSpc>
                <a:spcPct val="80000"/>
              </a:lnSpc>
              <a:buFont typeface="Arial" pitchFamily="34" charset="0"/>
              <a:buChar char="•"/>
            </a:pPr>
            <a:r>
              <a:rPr lang="en-US" sz="1800" dirty="0">
                <a:solidFill>
                  <a:srgbClr val="414141"/>
                </a:solidFill>
                <a:latin typeface="Arial" pitchFamily="34" charset="0"/>
                <a:ea typeface="ＭＳ Ｐゴシック" pitchFamily="34" charset="-128"/>
              </a:rPr>
              <a:t>Provide ability to update the interface iteratively across the application</a:t>
            </a:r>
          </a:p>
          <a:p>
            <a:pPr marL="675958" lvl="2" indent="-228600" eaLnBrk="0" hangingPunct="0">
              <a:lnSpc>
                <a:spcPct val="80000"/>
              </a:lnSpc>
              <a:buFont typeface="Arial" pitchFamily="34" charset="0"/>
              <a:buChar char="•"/>
            </a:pPr>
            <a:r>
              <a:rPr lang="en-US" sz="1800" dirty="0">
                <a:solidFill>
                  <a:srgbClr val="414141"/>
                </a:solidFill>
                <a:latin typeface="Arial" pitchFamily="34" charset="0"/>
                <a:ea typeface="ＭＳ Ｐゴシック" pitchFamily="34" charset="-128"/>
              </a:rPr>
              <a:t>Build new pages and features faster</a:t>
            </a:r>
          </a:p>
          <a:p>
            <a:pPr marL="675958" lvl="2" indent="-228600" eaLnBrk="0" hangingPunct="0">
              <a:lnSpc>
                <a:spcPct val="80000"/>
              </a:lnSpc>
              <a:buFont typeface="Arial" pitchFamily="34" charset="0"/>
              <a:buChar char="•"/>
            </a:pPr>
            <a:r>
              <a:rPr lang="en-US" sz="1800" dirty="0">
                <a:solidFill>
                  <a:srgbClr val="414141"/>
                </a:solidFill>
                <a:latin typeface="Arial" pitchFamily="34" charset="0"/>
                <a:ea typeface="ＭＳ Ｐゴシック" pitchFamily="34" charset="-128"/>
              </a:rPr>
              <a:t>Modern industry standard framework and current best practices</a:t>
            </a:r>
          </a:p>
          <a:p>
            <a:pPr marL="675958" lvl="2" indent="-228600" eaLnBrk="0" hangingPunct="0">
              <a:lnSpc>
                <a:spcPct val="80000"/>
              </a:lnSpc>
              <a:buFont typeface="Arial" pitchFamily="34" charset="0"/>
              <a:buChar char="•"/>
            </a:pPr>
            <a:r>
              <a:rPr lang="en-US" sz="1800" dirty="0">
                <a:solidFill>
                  <a:srgbClr val="414141"/>
                </a:solidFill>
                <a:latin typeface="Arial" pitchFamily="34" charset="0"/>
                <a:ea typeface="ＭＳ Ｐゴシック" pitchFamily="34" charset="-128"/>
              </a:rPr>
              <a:t>Update page templates for an improved user </a:t>
            </a:r>
            <a:r>
              <a:rPr lang="en-US" sz="1800" dirty="0" smtClean="0">
                <a:solidFill>
                  <a:srgbClr val="414141"/>
                </a:solidFill>
                <a:latin typeface="Arial" pitchFamily="34" charset="0"/>
                <a:ea typeface="ＭＳ Ｐゴシック" pitchFamily="34" charset="-128"/>
              </a:rPr>
              <a:t>interface</a:t>
            </a:r>
          </a:p>
          <a:p>
            <a:pPr marL="45720" lvl="1" indent="0" eaLnBrk="0" fontAlgn="base" hangingPunct="0">
              <a:lnSpc>
                <a:spcPct val="80000"/>
              </a:lnSpc>
              <a:spcAft>
                <a:spcPts val="600"/>
              </a:spcAft>
              <a:buClr>
                <a:srgbClr val="C50017"/>
              </a:buClr>
              <a:buNone/>
            </a:pPr>
            <a:endParaRPr lang="en-US" sz="2400" dirty="0">
              <a:solidFill>
                <a:srgbClr val="41414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42875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2400" b="1" dirty="0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50017"/>
                </a:solidFill>
                <a:latin typeface="Arial" charset="0"/>
                <a:cs typeface="Arial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50017"/>
                </a:solidFill>
                <a:latin typeface="Arial" charset="0"/>
                <a:cs typeface="Arial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50017"/>
                </a:solidFill>
                <a:latin typeface="Arial" charset="0"/>
                <a:cs typeface="Arial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50017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GMAS 2.0</a:t>
            </a: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Straight Convert Track Goals </a:t>
            </a:r>
            <a:endParaRPr lang="en-US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6904" y="4543961"/>
            <a:ext cx="83160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414141"/>
                </a:solidFill>
              </a:rPr>
              <a:t>Pages are less dense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srgbClr val="414141"/>
                </a:solidFill>
              </a:rPr>
              <a:t>Use of spacing, type and color creates a page that is easier to look at for long periods of time, and establishes a visual hierarchy that makes it easy to understand what information is important.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04925" y="3957935"/>
            <a:ext cx="6238875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lvl="1" algn="ctr"/>
            <a:r>
              <a:rPr lang="en-US" dirty="0">
                <a:solidFill>
                  <a:schemeClr val="bg1"/>
                </a:solidFill>
              </a:rPr>
              <a:t>What does this mean for GMAS users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3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00344"/>
            <a:ext cx="4183866" cy="2536451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500687" y="1162109"/>
            <a:ext cx="2428875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lvl="1" algn="ctr"/>
            <a:r>
              <a:rPr lang="en-US" sz="2000" dirty="0" smtClean="0">
                <a:solidFill>
                  <a:schemeClr val="bg1"/>
                </a:solidFill>
              </a:rPr>
              <a:t>Original GMAS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86" y="3686889"/>
            <a:ext cx="2576514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lvl="1" algn="ctr"/>
            <a:r>
              <a:rPr lang="en-US" sz="2000" dirty="0" smtClean="0">
                <a:solidFill>
                  <a:schemeClr val="bg1"/>
                </a:solidFill>
              </a:rPr>
              <a:t>GMAS 2.0 Converted Page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658715"/>
            <a:ext cx="4191000" cy="2742085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37911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153872"/>
              </p:ext>
            </p:extLst>
          </p:nvPr>
        </p:nvGraphicFramePr>
        <p:xfrm>
          <a:off x="-4" y="1435041"/>
          <a:ext cx="9144004" cy="464763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402237"/>
                <a:gridCol w="387458"/>
                <a:gridCol w="387458"/>
                <a:gridCol w="387458"/>
                <a:gridCol w="387458"/>
                <a:gridCol w="387458"/>
                <a:gridCol w="387458"/>
                <a:gridCol w="387458"/>
                <a:gridCol w="387458"/>
                <a:gridCol w="387458"/>
                <a:gridCol w="359045"/>
                <a:gridCol w="415870"/>
                <a:gridCol w="387458"/>
                <a:gridCol w="387458"/>
                <a:gridCol w="387458"/>
                <a:gridCol w="387458"/>
                <a:gridCol w="309966"/>
                <a:gridCol w="309966"/>
                <a:gridCol w="309966"/>
              </a:tblGrid>
              <a:tr h="36011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6"/>
                          </a:solidFill>
                        </a:rPr>
                        <a:t>Major</a:t>
                      </a: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</a:rPr>
                        <a:t> Milestones</a:t>
                      </a:r>
                      <a:endParaRPr 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6"/>
                          </a:solidFill>
                        </a:rPr>
                        <a:t>FY15</a:t>
                      </a:r>
                      <a:endParaRPr 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 marL="9144" marR="9144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 marL="9144" marR="9144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 marL="9144" marR="9144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 marL="9144" marR="9144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 marL="9144" marR="9144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 marL="9144" marR="9144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6"/>
                          </a:solidFill>
                        </a:rPr>
                        <a:t>FY16</a:t>
                      </a:r>
                      <a:endParaRPr 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 marL="9144" marR="9144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 marL="9144" marR="9144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 marL="9144" marR="9144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 marL="9144" marR="9144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 marL="9144" marR="9144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 marL="9144" marR="9144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 marL="9144" marR="9144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 marL="9144" marR="9144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 marL="9144" marR="9144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 marL="9144" marR="9144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144" marR="9144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 marL="9144" marR="9144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4641"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accent6"/>
                          </a:solidFill>
                        </a:rPr>
                        <a:t>Jan</a:t>
                      </a:r>
                      <a:endParaRPr lang="en-US" sz="8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9144" marR="914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accent6"/>
                          </a:solidFill>
                        </a:rPr>
                        <a:t>Feb</a:t>
                      </a:r>
                      <a:endParaRPr lang="en-US" sz="8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9144" marR="914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accent6"/>
                          </a:solidFill>
                        </a:rPr>
                        <a:t>March</a:t>
                      </a:r>
                      <a:endParaRPr lang="en-US" sz="8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9144" marR="914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accent6"/>
                          </a:solidFill>
                        </a:rPr>
                        <a:t>April</a:t>
                      </a:r>
                      <a:endParaRPr lang="en-US" sz="8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9144" marR="914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accent6"/>
                          </a:solidFill>
                        </a:rPr>
                        <a:t>May</a:t>
                      </a:r>
                      <a:endParaRPr lang="en-US" sz="8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9144" marR="914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accent6"/>
                          </a:solidFill>
                        </a:rPr>
                        <a:t>June</a:t>
                      </a:r>
                      <a:endParaRPr lang="en-US" sz="8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9144" marR="914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accent6"/>
                          </a:solidFill>
                        </a:rPr>
                        <a:t>July</a:t>
                      </a:r>
                      <a:endParaRPr lang="en-US" sz="8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9144" marR="914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accent6"/>
                          </a:solidFill>
                        </a:rPr>
                        <a:t>Aug</a:t>
                      </a:r>
                      <a:endParaRPr lang="en-US" sz="8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9144" marR="914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accent6"/>
                          </a:solidFill>
                        </a:rPr>
                        <a:t>Sep</a:t>
                      </a:r>
                      <a:endParaRPr lang="en-US" sz="8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9144" marR="914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accent6"/>
                          </a:solidFill>
                        </a:rPr>
                        <a:t>Oct </a:t>
                      </a:r>
                      <a:endParaRPr lang="en-US" sz="8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9144" marR="914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accent6"/>
                          </a:solidFill>
                        </a:rPr>
                        <a:t>Nov</a:t>
                      </a:r>
                      <a:endParaRPr lang="en-US" sz="8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9144" marR="914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accent6"/>
                          </a:solidFill>
                        </a:rPr>
                        <a:t>Dec</a:t>
                      </a:r>
                      <a:endParaRPr lang="en-US" sz="8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9144" marR="914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accent6"/>
                          </a:solidFill>
                        </a:rPr>
                        <a:t>Jan</a:t>
                      </a:r>
                      <a:endParaRPr lang="en-US" sz="8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9144" marR="914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accent6"/>
                          </a:solidFill>
                        </a:rPr>
                        <a:t>Feb</a:t>
                      </a:r>
                      <a:endParaRPr lang="en-US" sz="8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9144" marR="914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accent6"/>
                          </a:solidFill>
                        </a:rPr>
                        <a:t>March</a:t>
                      </a:r>
                      <a:endParaRPr lang="en-US" sz="8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9144" marR="914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accent6"/>
                          </a:solidFill>
                        </a:rPr>
                        <a:t>April</a:t>
                      </a:r>
                      <a:endParaRPr lang="en-US" sz="8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9144" marR="914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1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endParaRPr lang="en-US" sz="8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1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June</a:t>
                      </a:r>
                      <a:endParaRPr lang="en-US" sz="8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7763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6"/>
                          </a:solidFill>
                        </a:rPr>
                        <a:t>Straight</a:t>
                      </a:r>
                      <a:r>
                        <a:rPr lang="en-US" sz="1400" b="1" baseline="0" dirty="0" smtClean="0">
                          <a:solidFill>
                            <a:schemeClr val="accent6"/>
                          </a:solidFill>
                        </a:rPr>
                        <a:t> Convert Track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1200"/>
                        </a:spcAft>
                        <a:buFontTx/>
                        <a:buChar char="-"/>
                      </a:pPr>
                      <a:r>
                        <a:rPr lang="en-US" sz="1400" b="1" baseline="0" dirty="0" smtClean="0">
                          <a:solidFill>
                            <a:schemeClr val="accent6"/>
                          </a:solidFill>
                        </a:rPr>
                        <a:t>Foundational Work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1200"/>
                        </a:spcAft>
                        <a:buFontTx/>
                        <a:buChar char="-"/>
                      </a:pPr>
                      <a:r>
                        <a:rPr lang="en-US" sz="1400" b="1" baseline="0" dirty="0" smtClean="0">
                          <a:solidFill>
                            <a:schemeClr val="accent6"/>
                          </a:solidFill>
                        </a:rPr>
                        <a:t>Page Build/Test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8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accent6"/>
                          </a:solidFill>
                        </a:rPr>
                        <a:t>Functional Retirement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8818">
                <a:tc>
                  <a:txBody>
                    <a:bodyPr/>
                    <a:lstStyle/>
                    <a:p>
                      <a:pPr marL="0" indent="0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Tx/>
                        <a:buNone/>
                      </a:pPr>
                      <a:r>
                        <a:rPr lang="en-US" sz="1400" b="1" dirty="0" smtClean="0">
                          <a:solidFill>
                            <a:schemeClr val="accent6"/>
                          </a:solidFill>
                        </a:rPr>
                        <a:t>Quick </a:t>
                      </a:r>
                      <a:r>
                        <a:rPr lang="en-US" sz="1400" b="1" smtClean="0">
                          <a:solidFill>
                            <a:schemeClr val="accent6"/>
                          </a:solidFill>
                        </a:rPr>
                        <a:t>Wins/Small Fixes</a:t>
                      </a:r>
                      <a:endParaRPr lang="en-US" sz="14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8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Design Development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36295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b="1" dirty="0" smtClean="0">
                          <a:solidFill>
                            <a:schemeClr val="accent6"/>
                          </a:solidFill>
                        </a:rPr>
                        <a:t>Business Priorities: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b="1" dirty="0" smtClean="0">
                          <a:solidFill>
                            <a:schemeClr val="accent6"/>
                          </a:solidFill>
                        </a:rPr>
                        <a:t>1. Streamlined  Navigation</a:t>
                      </a:r>
                    </a:p>
                    <a:p>
                      <a:pPr marL="0" indent="0">
                        <a:spcBef>
                          <a:spcPts val="1200"/>
                        </a:spcBef>
                        <a:spcAft>
                          <a:spcPts val="1200"/>
                        </a:spcAft>
                        <a:buFontTx/>
                        <a:buNone/>
                      </a:pPr>
                      <a:r>
                        <a:rPr lang="en-US" sz="1400" b="1" dirty="0" smtClean="0">
                          <a:solidFill>
                            <a:schemeClr val="accent6"/>
                          </a:solidFill>
                        </a:rPr>
                        <a:t>2. Documents</a:t>
                      </a:r>
                    </a:p>
                    <a:p>
                      <a:pPr marL="0" indent="0">
                        <a:spcBef>
                          <a:spcPts val="1200"/>
                        </a:spcBef>
                        <a:spcAft>
                          <a:spcPts val="1200"/>
                        </a:spcAft>
                        <a:buFontTx/>
                        <a:buNone/>
                      </a:pPr>
                      <a:r>
                        <a:rPr lang="en-US" sz="1400" b="1" dirty="0" smtClean="0">
                          <a:solidFill>
                            <a:schemeClr val="accent6"/>
                          </a:solidFill>
                        </a:rPr>
                        <a:t>3. Budget Entry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2514600" y="6324600"/>
            <a:ext cx="3276600" cy="365125"/>
          </a:xfrm>
        </p:spPr>
        <p:txBody>
          <a:bodyPr/>
          <a:lstStyle/>
          <a:p>
            <a:pPr>
              <a:defRPr/>
            </a:pPr>
            <a:fld id="{A2B4B66A-49FB-42A4-A30F-BAB16DD21EA0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301419" y="142875"/>
            <a:ext cx="876638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2400" b="1" dirty="0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50017"/>
                </a:solidFill>
                <a:latin typeface="Arial" charset="0"/>
                <a:cs typeface="Arial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50017"/>
                </a:solidFill>
                <a:latin typeface="Arial" charset="0"/>
                <a:cs typeface="Arial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50017"/>
                </a:solidFill>
                <a:latin typeface="Arial" charset="0"/>
                <a:cs typeface="Arial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50017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GMAS 2.0 </a:t>
            </a:r>
            <a:r>
              <a:rPr lang="en-US" dirty="0" smtClean="0"/>
              <a:t>Implementation Phase </a:t>
            </a:r>
            <a:r>
              <a:rPr lang="en-US" dirty="0"/>
              <a:t>High Level Timeline</a:t>
            </a:r>
            <a:endParaRPr lang="en-US" i="1" kern="0" dirty="0"/>
          </a:p>
        </p:txBody>
      </p:sp>
      <p:sp>
        <p:nvSpPr>
          <p:cNvPr id="34" name="Rectangle 33"/>
          <p:cNvSpPr/>
          <p:nvPr/>
        </p:nvSpPr>
        <p:spPr>
          <a:xfrm>
            <a:off x="2423435" y="2413871"/>
            <a:ext cx="624565" cy="277421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srgbClr val="414141"/>
                </a:solidFill>
              </a:rPr>
              <a:t>65%</a:t>
            </a:r>
            <a:endParaRPr lang="en-US" sz="1200" b="0" dirty="0">
              <a:solidFill>
                <a:srgbClr val="41414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368100" y="4243049"/>
            <a:ext cx="1246085" cy="281326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448050" y="2770645"/>
            <a:ext cx="5715000" cy="267021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67814" y="2072011"/>
            <a:ext cx="84637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800" dirty="0" smtClean="0">
                <a:solidFill>
                  <a:srgbClr val="C00000"/>
                </a:solidFill>
                <a:latin typeface="+mn-lt"/>
                <a:ea typeface="+mn-ea"/>
              </a:rPr>
              <a:t>Release 38 - JPA/COI</a:t>
            </a:r>
            <a:endParaRPr lang="en-US" sz="800" dirty="0">
              <a:solidFill>
                <a:srgbClr val="C00000"/>
              </a:solidFill>
              <a:latin typeface="+mn-lt"/>
              <a:ea typeface="+mn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91015" y="2109110"/>
            <a:ext cx="168792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800" dirty="0" smtClean="0">
                <a:solidFill>
                  <a:srgbClr val="C00000"/>
                </a:solidFill>
                <a:latin typeface="+mn-lt"/>
                <a:ea typeface="+mn-ea"/>
              </a:rPr>
              <a:t>Release 39</a:t>
            </a:r>
          </a:p>
          <a:p>
            <a:pPr defTabSz="914400"/>
            <a:r>
              <a:rPr lang="en-US" sz="800" dirty="0" smtClean="0">
                <a:solidFill>
                  <a:srgbClr val="C00000"/>
                </a:solidFill>
                <a:latin typeface="+mn-lt"/>
                <a:ea typeface="+mn-ea"/>
              </a:rPr>
              <a:t>Some Straight Convert Pages</a:t>
            </a:r>
            <a:endParaRPr lang="en-US" sz="800" dirty="0">
              <a:solidFill>
                <a:srgbClr val="C00000"/>
              </a:solidFill>
              <a:latin typeface="+mn-lt"/>
              <a:ea typeface="+mn-e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568140" y="3245945"/>
            <a:ext cx="5562525" cy="28159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494303" y="4822633"/>
            <a:ext cx="4636362" cy="302259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68065" y="3781606"/>
            <a:ext cx="5562600" cy="268191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FFFFFF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733800" y="2143508"/>
            <a:ext cx="0" cy="386291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953000" y="2143508"/>
            <a:ext cx="0" cy="386291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95925" y="5264386"/>
            <a:ext cx="3644265" cy="302259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86525" y="5704166"/>
            <a:ext cx="2653665" cy="302259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55818" y="2410565"/>
            <a:ext cx="312282" cy="27742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1503" y="6316782"/>
            <a:ext cx="239832" cy="14909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1503" y="6161015"/>
            <a:ext cx="239832" cy="138711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200" b="0" dirty="0">
              <a:solidFill>
                <a:srgbClr val="41414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1503" y="6465876"/>
            <a:ext cx="239832" cy="151129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810" y="6122648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Percentage of work completed</a:t>
            </a:r>
            <a:endParaRPr lang="en-US" sz="800" dirty="0"/>
          </a:p>
        </p:txBody>
      </p:sp>
      <p:sp>
        <p:nvSpPr>
          <p:cNvPr id="25" name="TextBox 24"/>
          <p:cNvSpPr txBox="1"/>
          <p:nvPr/>
        </p:nvSpPr>
        <p:spPr>
          <a:xfrm>
            <a:off x="411810" y="6275048"/>
            <a:ext cx="20187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Percentage of work not completed</a:t>
            </a:r>
            <a:endParaRPr lang="en-US" sz="800" dirty="0"/>
          </a:p>
        </p:txBody>
      </p:sp>
      <p:sp>
        <p:nvSpPr>
          <p:cNvPr id="26" name="TextBox 25"/>
          <p:cNvSpPr txBox="1"/>
          <p:nvPr/>
        </p:nvSpPr>
        <p:spPr>
          <a:xfrm>
            <a:off x="404666" y="6433718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Work not started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93679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8053E793-2DFB-4A42-9810-540646196CE6}" type="slidenum">
              <a:rPr lang="en-US" sz="800" b="0">
                <a:solidFill>
                  <a:srgbClr val="B2B2B2"/>
                </a:solidFill>
              </a:rPr>
              <a:pPr eaLnBrk="1" hangingPunct="1"/>
              <a:t>13</a:t>
            </a:fld>
            <a:endParaRPr lang="en-US" sz="800" b="0" dirty="0">
              <a:solidFill>
                <a:srgbClr val="B2B2B2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382000" cy="914400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50017"/>
                </a:solidFill>
                <a:latin typeface="Arial" charset="0"/>
                <a:cs typeface="Arial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50017"/>
                </a:solidFill>
                <a:latin typeface="Arial" charset="0"/>
                <a:cs typeface="Arial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50017"/>
                </a:solidFill>
                <a:latin typeface="Arial" charset="0"/>
                <a:cs typeface="Arial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50017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 smtClean="0"/>
              <a:t>Next Steps</a:t>
            </a:r>
          </a:p>
        </p:txBody>
      </p:sp>
      <p:sp>
        <p:nvSpPr>
          <p:cNvPr id="10" name="Content Placeholder 2"/>
          <p:cNvSpPr>
            <a:spLocks/>
          </p:cNvSpPr>
          <p:nvPr/>
        </p:nvSpPr>
        <p:spPr bwMode="auto">
          <a:xfrm>
            <a:off x="508000" y="4318001"/>
            <a:ext cx="77724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indent="-457200" eaLnBrk="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50017"/>
              </a:buClr>
              <a:buFont typeface="Arial"/>
              <a:buChar char="•"/>
            </a:pPr>
            <a:endParaRPr lang="en-US" sz="2800" b="0" dirty="0">
              <a:solidFill>
                <a:srgbClr val="414141"/>
              </a:solidFill>
            </a:endParaRPr>
          </a:p>
        </p:txBody>
      </p:sp>
      <p:sp>
        <p:nvSpPr>
          <p:cNvPr id="11" name="Content Placeholder 2"/>
          <p:cNvSpPr>
            <a:spLocks/>
          </p:cNvSpPr>
          <p:nvPr/>
        </p:nvSpPr>
        <p:spPr bwMode="auto">
          <a:xfrm>
            <a:off x="508000" y="4089400"/>
            <a:ext cx="7772400" cy="241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eaLnBrk="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50017"/>
              </a:buClr>
              <a:buFont typeface="Arial"/>
              <a:buChar char="•"/>
            </a:pPr>
            <a:endParaRPr lang="en-US" b="0" dirty="0">
              <a:solidFill>
                <a:srgbClr val="414141"/>
              </a:solidFill>
            </a:endParaRPr>
          </a:p>
        </p:txBody>
      </p:sp>
      <p:sp>
        <p:nvSpPr>
          <p:cNvPr id="8" name="Content Placeholder 2"/>
          <p:cNvSpPr>
            <a:spLocks/>
          </p:cNvSpPr>
          <p:nvPr/>
        </p:nvSpPr>
        <p:spPr bwMode="auto">
          <a:xfrm>
            <a:off x="457200" y="1143000"/>
            <a:ext cx="7772400" cy="241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eaLnBrk="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50017"/>
              </a:buClr>
              <a:buFont typeface="Arial"/>
              <a:buChar char="•"/>
            </a:pPr>
            <a:r>
              <a:rPr lang="en-US" b="0" dirty="0" smtClean="0">
                <a:solidFill>
                  <a:srgbClr val="414141"/>
                </a:solidFill>
              </a:rPr>
              <a:t>Continue onboarding staff (in FSS and HUIT) </a:t>
            </a:r>
          </a:p>
          <a:p>
            <a:pPr marL="342900" lvl="1" indent="-342900" eaLnBrk="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50017"/>
              </a:buClr>
              <a:buFont typeface="Arial"/>
              <a:buChar char="•"/>
            </a:pPr>
            <a:r>
              <a:rPr lang="en-US" b="0" dirty="0">
                <a:solidFill>
                  <a:srgbClr val="414141"/>
                </a:solidFill>
              </a:rPr>
              <a:t>Build product roadmap, project and resource </a:t>
            </a:r>
            <a:r>
              <a:rPr lang="en-US" b="0" dirty="0" smtClean="0">
                <a:solidFill>
                  <a:srgbClr val="414141"/>
                </a:solidFill>
              </a:rPr>
              <a:t>plans</a:t>
            </a:r>
          </a:p>
          <a:p>
            <a:pPr marL="342900" lvl="1" indent="-342900" eaLnBrk="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50017"/>
              </a:buClr>
              <a:buFont typeface="Arial"/>
              <a:buChar char="•"/>
            </a:pPr>
            <a:r>
              <a:rPr lang="en-US" b="0" dirty="0" smtClean="0">
                <a:solidFill>
                  <a:srgbClr val="414141"/>
                </a:solidFill>
              </a:rPr>
              <a:t>Continue design and technical work on Convert track</a:t>
            </a:r>
          </a:p>
          <a:p>
            <a:pPr marL="342900" lvl="1" indent="-342900" eaLnBrk="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50017"/>
              </a:buClr>
              <a:buFont typeface="Arial"/>
              <a:buChar char="•"/>
            </a:pPr>
            <a:r>
              <a:rPr lang="en-US" b="0" dirty="0" smtClean="0">
                <a:solidFill>
                  <a:srgbClr val="414141"/>
                </a:solidFill>
              </a:rPr>
              <a:t>Defining and designing enhancements for #1 Priority (Streamline Navigation)</a:t>
            </a:r>
          </a:p>
          <a:p>
            <a:pPr marL="342900" lvl="1" indent="-342900" eaLnBrk="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50017"/>
              </a:buClr>
              <a:buFont typeface="Arial"/>
              <a:buChar char="•"/>
            </a:pPr>
            <a:r>
              <a:rPr lang="en-US" b="0" dirty="0" smtClean="0">
                <a:solidFill>
                  <a:srgbClr val="414141"/>
                </a:solidFill>
              </a:rPr>
              <a:t>Kick off Security track</a:t>
            </a:r>
          </a:p>
          <a:p>
            <a:pPr marL="342900" lvl="1" indent="-342900" eaLnBrk="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50017"/>
              </a:buClr>
              <a:buFont typeface="Arial"/>
              <a:buChar char="•"/>
            </a:pPr>
            <a:r>
              <a:rPr lang="en-US" b="0" dirty="0" smtClean="0">
                <a:solidFill>
                  <a:srgbClr val="414141"/>
                </a:solidFill>
              </a:rPr>
              <a:t>Kick off Training track</a:t>
            </a:r>
          </a:p>
          <a:p>
            <a:pPr marL="342900" lvl="1" indent="-342900" eaLnBrk="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50017"/>
              </a:buClr>
              <a:buFont typeface="Arial"/>
              <a:buChar char="•"/>
            </a:pPr>
            <a:r>
              <a:rPr lang="en-US" b="0" dirty="0">
                <a:solidFill>
                  <a:srgbClr val="414141"/>
                </a:solidFill>
              </a:rPr>
              <a:t>Start developing project communication (ex. website)</a:t>
            </a:r>
          </a:p>
          <a:p>
            <a:pPr marL="342900" lvl="1" indent="-342900" eaLnBrk="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50017"/>
              </a:buClr>
              <a:buFont typeface="Arial"/>
              <a:buChar char="•"/>
            </a:pPr>
            <a:r>
              <a:rPr lang="en-US" b="0" dirty="0" smtClean="0">
                <a:solidFill>
                  <a:srgbClr val="414141"/>
                </a:solidFill>
              </a:rPr>
              <a:t>Complete April ’15 GMAS release</a:t>
            </a:r>
            <a:endParaRPr lang="en-US" b="0" dirty="0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51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9A924-B1B1-4E30-9C53-F42A7F6D6F84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52800" y="25908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6"/>
                </a:solidFill>
              </a:rPr>
              <a:t>Q + A</a:t>
            </a:r>
            <a:endParaRPr lang="en-US" sz="6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5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8053E793-2DFB-4A42-9810-540646196CE6}" type="slidenum">
              <a:rPr lang="en-US" sz="800" b="0">
                <a:solidFill>
                  <a:srgbClr val="B2B2B2"/>
                </a:solidFill>
              </a:rPr>
              <a:pPr eaLnBrk="1" hangingPunct="1"/>
              <a:t>2</a:t>
            </a:fld>
            <a:endParaRPr lang="en-US" sz="800" b="0" dirty="0">
              <a:solidFill>
                <a:srgbClr val="B2B2B2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382000" cy="914400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50017"/>
                </a:solidFill>
                <a:latin typeface="Arial" charset="0"/>
                <a:cs typeface="Arial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50017"/>
                </a:solidFill>
                <a:latin typeface="Arial" charset="0"/>
                <a:cs typeface="Arial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50017"/>
                </a:solidFill>
                <a:latin typeface="Arial" charset="0"/>
                <a:cs typeface="Arial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50017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 smtClean="0"/>
              <a:t>Agenda</a:t>
            </a:r>
          </a:p>
        </p:txBody>
      </p:sp>
      <p:sp>
        <p:nvSpPr>
          <p:cNvPr id="7" name="Content Placeholder 2"/>
          <p:cNvSpPr>
            <a:spLocks/>
          </p:cNvSpPr>
          <p:nvPr/>
        </p:nvSpPr>
        <p:spPr bwMode="auto">
          <a:xfrm>
            <a:off x="457200" y="1546663"/>
            <a:ext cx="7772400" cy="241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indent="-342900" eaLnBrk="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50017"/>
              </a:buClr>
              <a:buFont typeface="Arial"/>
              <a:buChar char="•"/>
            </a:pPr>
            <a:r>
              <a:rPr lang="en-US" b="0" dirty="0">
                <a:solidFill>
                  <a:srgbClr val="414141"/>
                </a:solidFill>
              </a:rPr>
              <a:t>GMAS </a:t>
            </a:r>
            <a:r>
              <a:rPr lang="en-US" b="0" dirty="0" smtClean="0">
                <a:solidFill>
                  <a:srgbClr val="414141"/>
                </a:solidFill>
              </a:rPr>
              <a:t>April 2015 Release </a:t>
            </a:r>
            <a:r>
              <a:rPr lang="en-US" b="0" dirty="0">
                <a:solidFill>
                  <a:srgbClr val="414141"/>
                </a:solidFill>
              </a:rPr>
              <a:t>O</a:t>
            </a:r>
            <a:r>
              <a:rPr lang="en-US" b="0" dirty="0" smtClean="0">
                <a:solidFill>
                  <a:srgbClr val="414141"/>
                </a:solidFill>
              </a:rPr>
              <a:t>verview </a:t>
            </a:r>
            <a:endParaRPr lang="en-US" b="0" dirty="0">
              <a:solidFill>
                <a:srgbClr val="414141"/>
              </a:solidFill>
            </a:endParaRPr>
          </a:p>
          <a:p>
            <a:pPr lvl="0" indent="-342900" eaLnBrk="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50017"/>
              </a:buClr>
              <a:buFont typeface="Arial"/>
              <a:buChar char="•"/>
            </a:pPr>
            <a:r>
              <a:rPr lang="en-US" b="0" dirty="0" smtClean="0">
                <a:solidFill>
                  <a:srgbClr val="414141"/>
                </a:solidFill>
              </a:rPr>
              <a:t>GMAS </a:t>
            </a:r>
            <a:r>
              <a:rPr lang="en-US" b="0" dirty="0">
                <a:solidFill>
                  <a:srgbClr val="414141"/>
                </a:solidFill>
              </a:rPr>
              <a:t>2.0 </a:t>
            </a:r>
            <a:r>
              <a:rPr lang="en-US" b="0" dirty="0" smtClean="0">
                <a:solidFill>
                  <a:srgbClr val="414141"/>
                </a:solidFill>
              </a:rPr>
              <a:t>Updates</a:t>
            </a:r>
            <a:r>
              <a:rPr lang="en-US" b="0" dirty="0">
                <a:solidFill>
                  <a:srgbClr val="414141"/>
                </a:solidFill>
              </a:rPr>
              <a:t>       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            </a:t>
            </a:r>
          </a:p>
          <a:p>
            <a:pPr marL="0" lvl="1" eaLnBrk="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50017"/>
              </a:buClr>
            </a:pPr>
            <a:endParaRPr lang="en-US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Content Placeholder 2"/>
          <p:cNvSpPr>
            <a:spLocks/>
          </p:cNvSpPr>
          <p:nvPr/>
        </p:nvSpPr>
        <p:spPr bwMode="auto">
          <a:xfrm>
            <a:off x="508000" y="4318001"/>
            <a:ext cx="77724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indent="-457200" eaLnBrk="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50017"/>
              </a:buClr>
              <a:buFont typeface="Arial"/>
              <a:buChar char="•"/>
            </a:pPr>
            <a:endParaRPr lang="en-US" sz="2800" b="0" dirty="0">
              <a:solidFill>
                <a:srgbClr val="414141"/>
              </a:solidFill>
            </a:endParaRPr>
          </a:p>
        </p:txBody>
      </p:sp>
      <p:sp>
        <p:nvSpPr>
          <p:cNvPr id="11" name="Content Placeholder 2"/>
          <p:cNvSpPr>
            <a:spLocks/>
          </p:cNvSpPr>
          <p:nvPr/>
        </p:nvSpPr>
        <p:spPr bwMode="auto">
          <a:xfrm>
            <a:off x="508000" y="4089400"/>
            <a:ext cx="7772400" cy="241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eaLnBrk="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50017"/>
              </a:buClr>
              <a:buFont typeface="Arial"/>
              <a:buChar char="•"/>
            </a:pPr>
            <a:endParaRPr lang="en-US" b="0" dirty="0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80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8053E793-2DFB-4A42-9810-540646196CE6}" type="slidenum">
              <a:rPr lang="en-US" sz="800" b="0">
                <a:solidFill>
                  <a:srgbClr val="B2B2B2"/>
                </a:solidFill>
              </a:rPr>
              <a:pPr eaLnBrk="1" hangingPunct="1"/>
              <a:t>3</a:t>
            </a:fld>
            <a:endParaRPr lang="en-US" sz="800" b="0" dirty="0">
              <a:solidFill>
                <a:srgbClr val="B2B2B2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382000" cy="914400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50017"/>
                </a:solidFill>
                <a:latin typeface="Arial" charset="0"/>
                <a:cs typeface="Arial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50017"/>
                </a:solidFill>
                <a:latin typeface="Arial" charset="0"/>
                <a:cs typeface="Arial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50017"/>
                </a:solidFill>
                <a:latin typeface="Arial" charset="0"/>
                <a:cs typeface="Arial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50017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 smtClean="0"/>
              <a:t>GMAS April 2015 Release (4/20/2015)</a:t>
            </a:r>
          </a:p>
        </p:txBody>
      </p:sp>
      <p:sp>
        <p:nvSpPr>
          <p:cNvPr id="10" name="Content Placeholder 2"/>
          <p:cNvSpPr>
            <a:spLocks/>
          </p:cNvSpPr>
          <p:nvPr/>
        </p:nvSpPr>
        <p:spPr bwMode="auto">
          <a:xfrm>
            <a:off x="508000" y="4318001"/>
            <a:ext cx="77724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indent="-457200" eaLnBrk="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50017"/>
              </a:buClr>
              <a:buFont typeface="Arial"/>
              <a:buChar char="•"/>
            </a:pPr>
            <a:endParaRPr lang="en-US" sz="2800" b="0" dirty="0">
              <a:solidFill>
                <a:srgbClr val="414141"/>
              </a:solidFill>
            </a:endParaRPr>
          </a:p>
        </p:txBody>
      </p:sp>
      <p:sp>
        <p:nvSpPr>
          <p:cNvPr id="11" name="Content Placeholder 2"/>
          <p:cNvSpPr>
            <a:spLocks/>
          </p:cNvSpPr>
          <p:nvPr/>
        </p:nvSpPr>
        <p:spPr bwMode="auto">
          <a:xfrm>
            <a:off x="508000" y="4089400"/>
            <a:ext cx="7772400" cy="241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eaLnBrk="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50017"/>
              </a:buClr>
              <a:buFont typeface="Arial"/>
              <a:buChar char="•"/>
            </a:pPr>
            <a:endParaRPr lang="en-US" b="0" dirty="0">
              <a:solidFill>
                <a:srgbClr val="414141"/>
              </a:solidFill>
            </a:endParaRPr>
          </a:p>
        </p:txBody>
      </p:sp>
      <p:sp>
        <p:nvSpPr>
          <p:cNvPr id="8" name="Content Placeholder 2"/>
          <p:cNvSpPr>
            <a:spLocks/>
          </p:cNvSpPr>
          <p:nvPr/>
        </p:nvSpPr>
        <p:spPr bwMode="auto">
          <a:xfrm>
            <a:off x="457200" y="1143000"/>
            <a:ext cx="7772400" cy="241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eaLnBrk="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50017"/>
              </a:buClr>
              <a:buFont typeface="Arial"/>
              <a:buChar char="•"/>
            </a:pPr>
            <a:r>
              <a:rPr lang="en-US" b="0" dirty="0" smtClean="0">
                <a:solidFill>
                  <a:srgbClr val="414141"/>
                </a:solidFill>
              </a:rPr>
              <a:t>This release includes two major bodies of work: </a:t>
            </a:r>
          </a:p>
          <a:p>
            <a:pPr marL="800100" lvl="2" indent="-342900" eaLnBrk="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50017"/>
              </a:buClr>
              <a:buFont typeface="Arial"/>
              <a:buChar char="•"/>
            </a:pPr>
            <a:r>
              <a:rPr lang="en-US" b="0" dirty="0" smtClean="0">
                <a:solidFill>
                  <a:srgbClr val="414141"/>
                </a:solidFill>
              </a:rPr>
              <a:t>Technology conversion</a:t>
            </a:r>
          </a:p>
          <a:p>
            <a:pPr marL="1257300" lvl="3" indent="-342900" eaLnBrk="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50017"/>
              </a:buClr>
              <a:buFont typeface="Arial"/>
              <a:buChar char="•"/>
            </a:pPr>
            <a:r>
              <a:rPr lang="en-US" sz="2000" b="0" dirty="0" smtClean="0">
                <a:solidFill>
                  <a:srgbClr val="414141"/>
                </a:solidFill>
              </a:rPr>
              <a:t>Important infrastructural work that enables GMAS 2.0 and significantly improves performance (sneak peak on the next slide!)</a:t>
            </a:r>
          </a:p>
          <a:p>
            <a:pPr marL="800100" lvl="2" indent="-342900" eaLnBrk="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50017"/>
              </a:buClr>
              <a:buFont typeface="Arial"/>
              <a:buChar char="•"/>
            </a:pPr>
            <a:r>
              <a:rPr lang="en-US" b="0" dirty="0" smtClean="0">
                <a:solidFill>
                  <a:srgbClr val="414141"/>
                </a:solidFill>
              </a:rPr>
              <a:t>Integration between GMAS and HMS’s COI Huron system (OAR)</a:t>
            </a:r>
          </a:p>
          <a:p>
            <a:pPr marL="1257300" lvl="3" indent="-342900" eaLnBrk="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50017"/>
              </a:buClr>
              <a:buFont typeface="Arial"/>
              <a:buChar char="•"/>
            </a:pPr>
            <a:r>
              <a:rPr lang="en-US" sz="2000" b="0" dirty="0" smtClean="0">
                <a:solidFill>
                  <a:srgbClr val="414141"/>
                </a:solidFill>
              </a:rPr>
              <a:t>Similar to the integration between GMAS and FCOI</a:t>
            </a:r>
          </a:p>
          <a:p>
            <a:pPr marL="1257300" lvl="3" indent="-342900" eaLnBrk="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50017"/>
              </a:buClr>
              <a:buFont typeface="Arial"/>
              <a:buChar char="•"/>
            </a:pPr>
            <a:r>
              <a:rPr lang="en-US" sz="2000" b="0" dirty="0" smtClean="0">
                <a:solidFill>
                  <a:srgbClr val="414141"/>
                </a:solidFill>
              </a:rPr>
              <a:t>Designed to remove the current paper-based, cumbersome process</a:t>
            </a:r>
          </a:p>
          <a:p>
            <a:pPr marL="1257300" lvl="3" indent="-342900" eaLnBrk="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50017"/>
              </a:buClr>
              <a:buFont typeface="Arial"/>
              <a:buChar char="•"/>
            </a:pPr>
            <a:endParaRPr lang="en-US" b="0" dirty="0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1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28600"/>
            <a:ext cx="8153400" cy="4358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A51C30"/>
                </a:solidFill>
              </a:rPr>
              <a:t>GMAS April ’15 Release</a:t>
            </a:r>
          </a:p>
          <a:p>
            <a:r>
              <a:rPr lang="en-US" sz="2400" b="1" i="1" dirty="0">
                <a:solidFill>
                  <a:srgbClr val="A51C30"/>
                </a:solidFill>
              </a:rPr>
              <a:t>Performance Improvements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A51C30"/>
              </a:solidFill>
            </a:endParaRPr>
          </a:p>
        </p:txBody>
      </p:sp>
      <p:pic>
        <p:nvPicPr>
          <p:cNvPr id="3" name="performance_full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" y="1362075"/>
            <a:ext cx="68580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38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8053E793-2DFB-4A42-9810-540646196CE6}" type="slidenum">
              <a:rPr lang="en-US" sz="800" b="0">
                <a:solidFill>
                  <a:srgbClr val="B2B2B2"/>
                </a:solidFill>
              </a:rPr>
              <a:pPr eaLnBrk="1" hangingPunct="1"/>
              <a:t>5</a:t>
            </a:fld>
            <a:endParaRPr lang="en-US" sz="800" b="0" dirty="0">
              <a:solidFill>
                <a:srgbClr val="B2B2B2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382000" cy="914400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50017"/>
                </a:solidFill>
                <a:latin typeface="Arial" charset="0"/>
                <a:cs typeface="Arial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50017"/>
                </a:solidFill>
                <a:latin typeface="Arial" charset="0"/>
                <a:cs typeface="Arial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50017"/>
                </a:solidFill>
                <a:latin typeface="Arial" charset="0"/>
                <a:cs typeface="Arial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50017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 smtClean="0"/>
              <a:t>GMAS 2.0 Project Updates</a:t>
            </a:r>
          </a:p>
        </p:txBody>
      </p:sp>
      <p:sp>
        <p:nvSpPr>
          <p:cNvPr id="7" name="Content Placeholder 2"/>
          <p:cNvSpPr>
            <a:spLocks/>
          </p:cNvSpPr>
          <p:nvPr/>
        </p:nvSpPr>
        <p:spPr bwMode="auto">
          <a:xfrm>
            <a:off x="457200" y="914400"/>
            <a:ext cx="7772400" cy="241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eaLnBrk="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50017"/>
              </a:buClr>
              <a:buFont typeface="Arial"/>
              <a:buChar char="•"/>
            </a:pPr>
            <a:endParaRPr lang="en-US" b="0" dirty="0" smtClean="0">
              <a:solidFill>
                <a:srgbClr val="414141"/>
              </a:solidFill>
            </a:endParaRPr>
          </a:p>
          <a:p>
            <a:pPr marL="342900" lvl="1" indent="-342900" eaLnBrk="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50017"/>
              </a:buClr>
              <a:buFont typeface="Arial"/>
              <a:buChar char="•"/>
            </a:pPr>
            <a:r>
              <a:rPr lang="en-US" sz="2000" b="0" dirty="0" smtClean="0">
                <a:solidFill>
                  <a:srgbClr val="414141"/>
                </a:solidFill>
              </a:rPr>
              <a:t>The GMAS 2.0 implementation </a:t>
            </a:r>
            <a:r>
              <a:rPr lang="en-US" sz="2000" b="0" dirty="0">
                <a:solidFill>
                  <a:srgbClr val="414141"/>
                </a:solidFill>
              </a:rPr>
              <a:t>p</a:t>
            </a:r>
            <a:r>
              <a:rPr lang="en-US" sz="2000" b="0" dirty="0" smtClean="0">
                <a:solidFill>
                  <a:srgbClr val="414141"/>
                </a:solidFill>
              </a:rPr>
              <a:t>hase has been funded!</a:t>
            </a:r>
          </a:p>
          <a:p>
            <a:pPr marL="342900" lvl="1" indent="-342900" eaLnBrk="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50017"/>
              </a:buClr>
              <a:buFont typeface="Arial"/>
              <a:buChar char="•"/>
            </a:pPr>
            <a:r>
              <a:rPr lang="en-US" sz="2000" b="0" dirty="0" smtClean="0">
                <a:solidFill>
                  <a:srgbClr val="414141"/>
                </a:solidFill>
              </a:rPr>
              <a:t>Completed </a:t>
            </a:r>
            <a:r>
              <a:rPr lang="en-US" sz="2000" b="0" dirty="0">
                <a:solidFill>
                  <a:srgbClr val="414141"/>
                </a:solidFill>
              </a:rPr>
              <a:t>u</a:t>
            </a:r>
            <a:r>
              <a:rPr lang="en-US" sz="2000" b="0" dirty="0" smtClean="0">
                <a:solidFill>
                  <a:srgbClr val="414141"/>
                </a:solidFill>
              </a:rPr>
              <a:t>ser </a:t>
            </a:r>
            <a:r>
              <a:rPr lang="en-US" sz="2000" b="0" dirty="0">
                <a:solidFill>
                  <a:srgbClr val="414141"/>
                </a:solidFill>
              </a:rPr>
              <a:t>r</a:t>
            </a:r>
            <a:r>
              <a:rPr lang="en-US" sz="2000" b="0" dirty="0" smtClean="0">
                <a:solidFill>
                  <a:srgbClr val="414141"/>
                </a:solidFill>
              </a:rPr>
              <a:t>esearch and prioritization of themes</a:t>
            </a:r>
          </a:p>
          <a:p>
            <a:pPr marL="342900" lvl="1" indent="-342900" eaLnBrk="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50017"/>
              </a:buClr>
              <a:buFont typeface="Arial"/>
              <a:buChar char="•"/>
            </a:pPr>
            <a:endParaRPr lang="en-US" sz="2000" b="0" dirty="0">
              <a:solidFill>
                <a:srgbClr val="414141"/>
              </a:solidFill>
            </a:endParaRPr>
          </a:p>
          <a:p>
            <a:pPr marL="342900" lvl="1" indent="-342900" eaLnBrk="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50017"/>
              </a:buClr>
              <a:buFont typeface="Arial"/>
              <a:buChar char="•"/>
            </a:pPr>
            <a:r>
              <a:rPr lang="en-US" sz="2000" b="0" dirty="0" smtClean="0">
                <a:solidFill>
                  <a:srgbClr val="414141"/>
                </a:solidFill>
              </a:rPr>
              <a:t>Developed technical proof of concept</a:t>
            </a:r>
          </a:p>
          <a:p>
            <a:pPr marL="342900" lvl="1" indent="-342900" eaLnBrk="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50017"/>
              </a:buClr>
              <a:buFont typeface="Arial"/>
              <a:buChar char="•"/>
            </a:pPr>
            <a:r>
              <a:rPr lang="en-US" sz="2000" b="0" dirty="0" smtClean="0">
                <a:solidFill>
                  <a:srgbClr val="414141"/>
                </a:solidFill>
              </a:rPr>
              <a:t>Begun building toolbox, admin module pages</a:t>
            </a:r>
          </a:p>
          <a:p>
            <a:pPr marL="342900" lvl="1" indent="-342900" eaLnBrk="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50017"/>
              </a:buClr>
              <a:buFont typeface="Arial"/>
              <a:buChar char="•"/>
            </a:pPr>
            <a:r>
              <a:rPr lang="en-US" sz="2000" b="0" dirty="0" smtClean="0">
                <a:solidFill>
                  <a:srgbClr val="414141"/>
                </a:solidFill>
              </a:rPr>
              <a:t>Hired and </a:t>
            </a:r>
            <a:r>
              <a:rPr lang="en-US" sz="2000" b="0" dirty="0" err="1" smtClean="0">
                <a:solidFill>
                  <a:srgbClr val="414141"/>
                </a:solidFill>
              </a:rPr>
              <a:t>onboarded</a:t>
            </a:r>
            <a:r>
              <a:rPr lang="en-US" sz="2000" b="0" dirty="0" smtClean="0">
                <a:solidFill>
                  <a:srgbClr val="414141"/>
                </a:solidFill>
              </a:rPr>
              <a:t> resources </a:t>
            </a:r>
          </a:p>
          <a:p>
            <a:pPr marL="342900" lvl="1" indent="-342900" eaLnBrk="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50017"/>
              </a:buClr>
              <a:buFont typeface="Arial"/>
              <a:buChar char="•"/>
            </a:pPr>
            <a:r>
              <a:rPr lang="en-US" sz="2000" b="0" dirty="0" smtClean="0">
                <a:solidFill>
                  <a:srgbClr val="414141"/>
                </a:solidFill>
              </a:rPr>
              <a:t>Starting to build out new GMAS 2.0 components and screens</a:t>
            </a:r>
          </a:p>
          <a:p>
            <a:pPr marL="0" lvl="1" eaLnBrk="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50017"/>
              </a:buClr>
            </a:pPr>
            <a:endParaRPr lang="en-US" b="0" dirty="0" smtClean="0">
              <a:solidFill>
                <a:srgbClr val="414141"/>
              </a:solidFill>
            </a:endParaRPr>
          </a:p>
          <a:p>
            <a:pPr marL="342900" lvl="1" indent="-342900" eaLnBrk="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50017"/>
              </a:buClr>
              <a:buFont typeface="Arial"/>
              <a:buChar char="•"/>
            </a:pPr>
            <a:endParaRPr lang="en-US" b="0" dirty="0">
              <a:solidFill>
                <a:srgbClr val="414141"/>
              </a:solidFill>
            </a:endParaRPr>
          </a:p>
        </p:txBody>
      </p:sp>
      <p:sp>
        <p:nvSpPr>
          <p:cNvPr id="10" name="Content Placeholder 2"/>
          <p:cNvSpPr>
            <a:spLocks/>
          </p:cNvSpPr>
          <p:nvPr/>
        </p:nvSpPr>
        <p:spPr bwMode="auto">
          <a:xfrm>
            <a:off x="508000" y="4318001"/>
            <a:ext cx="77724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indent="-457200" eaLnBrk="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50017"/>
              </a:buClr>
              <a:buFont typeface="Arial"/>
              <a:buChar char="•"/>
            </a:pPr>
            <a:endParaRPr lang="en-US" sz="2800" b="0" dirty="0">
              <a:solidFill>
                <a:srgbClr val="414141"/>
              </a:solidFill>
            </a:endParaRPr>
          </a:p>
        </p:txBody>
      </p:sp>
      <p:sp>
        <p:nvSpPr>
          <p:cNvPr id="11" name="Content Placeholder 2"/>
          <p:cNvSpPr>
            <a:spLocks/>
          </p:cNvSpPr>
          <p:nvPr/>
        </p:nvSpPr>
        <p:spPr bwMode="auto">
          <a:xfrm>
            <a:off x="508000" y="4089400"/>
            <a:ext cx="7772400" cy="241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eaLnBrk="0" hangingPunc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50017"/>
              </a:buClr>
              <a:buFont typeface="Arial"/>
              <a:buChar char="•"/>
            </a:pPr>
            <a:endParaRPr lang="en-US" b="0" dirty="0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5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28600"/>
            <a:ext cx="4038600" cy="4358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A51C30"/>
                </a:solidFill>
              </a:rPr>
              <a:t>Research Participants</a:t>
            </a:r>
            <a:endParaRPr lang="en-US" sz="2400" b="1" dirty="0">
              <a:solidFill>
                <a:srgbClr val="A51C30"/>
              </a:solidFill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758242"/>
              </p:ext>
            </p:extLst>
          </p:nvPr>
        </p:nvGraphicFramePr>
        <p:xfrm>
          <a:off x="0" y="1125190"/>
          <a:ext cx="4572000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016821"/>
              </p:ext>
            </p:extLst>
          </p:nvPr>
        </p:nvGraphicFramePr>
        <p:xfrm>
          <a:off x="457199" y="1013210"/>
          <a:ext cx="8412233" cy="5618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0548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8244002"/>
              </p:ext>
            </p:extLst>
          </p:nvPr>
        </p:nvGraphicFramePr>
        <p:xfrm>
          <a:off x="0" y="1125190"/>
          <a:ext cx="4572000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573569"/>
              </p:ext>
            </p:extLst>
          </p:nvPr>
        </p:nvGraphicFramePr>
        <p:xfrm>
          <a:off x="457200" y="838200"/>
          <a:ext cx="7971504" cy="5610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28600"/>
            <a:ext cx="4038600" cy="4358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A51C30"/>
                </a:solidFill>
              </a:rPr>
              <a:t>Research Participants</a:t>
            </a:r>
            <a:endParaRPr lang="en-US" sz="2400" b="1" dirty="0">
              <a:solidFill>
                <a:srgbClr val="A51C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1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7620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2400" b="1" dirty="0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50017"/>
                </a:solidFill>
                <a:latin typeface="Arial" charset="0"/>
                <a:cs typeface="Arial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50017"/>
                </a:solidFill>
                <a:latin typeface="Arial" charset="0"/>
                <a:cs typeface="Arial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50017"/>
                </a:solidFill>
                <a:latin typeface="Arial" charset="0"/>
                <a:cs typeface="Arial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50017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GMAS 2.0 </a:t>
            </a: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User Research Themes</a:t>
            </a:r>
            <a:endParaRPr lang="en-US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220848"/>
              </p:ext>
            </p:extLst>
          </p:nvPr>
        </p:nvGraphicFramePr>
        <p:xfrm>
          <a:off x="990600" y="1295400"/>
          <a:ext cx="7059380" cy="4770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05200"/>
                <a:gridCol w="3554180"/>
              </a:tblGrid>
              <a:tr h="212451">
                <a:tc grid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Themes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/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endParaRPr lang="en-US" sz="1200" b="1" kern="1200" dirty="0">
                        <a:solidFill>
                          <a:srgbClr val="40999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/>
                </a:tc>
              </a:tr>
              <a:tr h="2433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 dirty="0" smtClean="0">
                          <a:effectLst/>
                        </a:rPr>
                        <a:t>1. Too Many Clicks / Digging</a:t>
                      </a:r>
                      <a:r>
                        <a:rPr lang="en-US" sz="1050" b="0" u="none" strike="noStrike" baseline="0" dirty="0" smtClean="0">
                          <a:effectLst/>
                        </a:rPr>
                        <a:t> for Information</a:t>
                      </a:r>
                      <a:endParaRPr lang="en-US" sz="1050" b="0" i="0" u="none" strike="noStrike" dirty="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 dirty="0" smtClean="0">
                          <a:effectLst/>
                        </a:rPr>
                        <a:t>14. GMAS Email Notifications Are Often Ignored</a:t>
                      </a:r>
                      <a:endParaRPr lang="en-US" sz="1050" b="0" i="0" u="none" strike="noStrike" dirty="0">
                        <a:effectLst/>
                        <a:latin typeface="+mn-lt"/>
                      </a:endParaRPr>
                    </a:p>
                  </a:txBody>
                  <a:tcPr/>
                </a:tc>
              </a:tr>
              <a:tr h="2433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 dirty="0" smtClean="0">
                          <a:effectLst/>
                        </a:rPr>
                        <a:t> 2. Documents Are</a:t>
                      </a:r>
                      <a:r>
                        <a:rPr lang="en-US" sz="1050" b="0" u="none" strike="noStrike" baseline="0" dirty="0" smtClean="0">
                          <a:effectLst/>
                        </a:rPr>
                        <a:t> Hard To Find</a:t>
                      </a:r>
                      <a:endParaRPr lang="en-US" sz="1050" b="0" i="0" u="none" strike="noStrike" dirty="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 dirty="0" smtClean="0">
                          <a:effectLst/>
                        </a:rPr>
                        <a:t>15. Users Often Switch Between</a:t>
                      </a:r>
                      <a:r>
                        <a:rPr lang="en-US" sz="1050" b="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050" b="0" u="none" strike="noStrike" dirty="0" smtClean="0">
                          <a:effectLst/>
                        </a:rPr>
                        <a:t>Accounts and Dates and Dollars</a:t>
                      </a:r>
                      <a:r>
                        <a:rPr lang="en-US" sz="1050" b="0" u="none" strike="noStrike" baseline="0" dirty="0" smtClean="0">
                          <a:effectLst/>
                        </a:rPr>
                        <a:t> Views</a:t>
                      </a:r>
                      <a:endParaRPr lang="en-US" sz="1050" b="0" i="0" u="none" strike="noStrike" dirty="0">
                        <a:effectLst/>
                        <a:latin typeface="+mn-lt"/>
                      </a:endParaRPr>
                    </a:p>
                  </a:txBody>
                  <a:tcPr/>
                </a:tc>
              </a:tr>
              <a:tr h="2433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 dirty="0" smtClean="0">
                          <a:effectLst/>
                        </a:rPr>
                        <a:t>3. Post-Award Projections Calculated in Spreadsheets &amp; Encumbrances</a:t>
                      </a:r>
                      <a:endParaRPr lang="en-US" sz="1050" b="0" i="0" u="none" strike="noStrike" dirty="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 dirty="0" smtClean="0">
                          <a:effectLst/>
                        </a:rPr>
                        <a:t>16. Request</a:t>
                      </a:r>
                      <a:r>
                        <a:rPr lang="en-US" sz="1050" b="0" u="none" strike="noStrike" baseline="0" dirty="0" smtClean="0">
                          <a:effectLst/>
                        </a:rPr>
                        <a:t> for Proposal / Award Management Reporting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</a:tr>
              <a:tr h="2433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 dirty="0" smtClean="0">
                          <a:effectLst/>
                        </a:rPr>
                        <a:t>4. Frequent</a:t>
                      </a:r>
                      <a:r>
                        <a:rPr lang="en-US" sz="1050" b="0" u="none" strike="noStrike" baseline="0" dirty="0" smtClean="0">
                          <a:effectLst/>
                        </a:rPr>
                        <a:t> Communication Outside of GMAS</a:t>
                      </a:r>
                      <a:endParaRPr lang="en-US" sz="1050" b="0" i="0" u="none" strike="noStrike" dirty="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 dirty="0" smtClean="0">
                          <a:effectLst/>
                        </a:rPr>
                        <a:t>17. Difficulty Searching for Information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</a:tr>
              <a:tr h="2433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 dirty="0" smtClean="0">
                          <a:effectLst/>
                        </a:rPr>
                        <a:t>5. Creating New Proposals is Unwieldy</a:t>
                      </a:r>
                      <a:endParaRPr lang="en-US" sz="1050" b="0" i="0" u="none" strike="noStrike" dirty="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 dirty="0" smtClean="0">
                          <a:effectLst/>
                        </a:rPr>
                        <a:t>18. Reconciliation &amp; Closeout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</a:tr>
              <a:tr h="24331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u="none" strike="noStrike" dirty="0" smtClean="0">
                          <a:effectLst/>
                        </a:rPr>
                        <a:t>6. Current</a:t>
                      </a:r>
                      <a:r>
                        <a:rPr lang="en-US" sz="1050" b="0" u="none" strike="noStrike" baseline="0" dirty="0" smtClean="0">
                          <a:effectLst/>
                        </a:rPr>
                        <a:t> GMAS Training is Mostly Introductory</a:t>
                      </a:r>
                      <a:endParaRPr lang="en-US" sz="1050" b="0" i="0" u="none" strike="noStrike" dirty="0" smtClean="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 baseline="0" dirty="0" smtClean="0">
                          <a:effectLst/>
                        </a:rPr>
                        <a:t>19. Enhanced Sponsor Information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</a:tr>
              <a:tr h="2433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 dirty="0" smtClean="0">
                          <a:effectLst/>
                        </a:rPr>
                        <a:t>7. Missing Request Types Require Manual Workarounds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 dirty="0" smtClean="0">
                          <a:effectLst/>
                        </a:rPr>
                        <a:t>20.</a:t>
                      </a:r>
                      <a:r>
                        <a:rPr lang="en-US" sz="1050" b="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050" b="0" u="none" strike="noStrike" dirty="0" smtClean="0">
                          <a:effectLst/>
                        </a:rPr>
                        <a:t>Data Integrity / Discipline</a:t>
                      </a:r>
                      <a:r>
                        <a:rPr lang="en-US" sz="1050" b="0" u="none" strike="noStrike" baseline="0" dirty="0" smtClean="0">
                          <a:effectLst/>
                        </a:rPr>
                        <a:t> Information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</a:tr>
              <a:tr h="2433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 dirty="0" smtClean="0">
                          <a:effectLst/>
                        </a:rPr>
                        <a:t>8. Cost Sharing Is Used Inconsistently and Hard To Monitor</a:t>
                      </a:r>
                      <a:endParaRPr lang="en-US" sz="1050" b="0" i="0" u="none" strike="noStrike" dirty="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 dirty="0" smtClean="0">
                          <a:effectLst/>
                        </a:rPr>
                        <a:t>21. Cost Transfers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</a:tr>
              <a:tr h="2433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 dirty="0" smtClean="0">
                          <a:effectLst/>
                        </a:rPr>
                        <a:t>9. Some</a:t>
                      </a:r>
                      <a:r>
                        <a:rPr lang="en-US" sz="1050" b="0" u="none" strike="noStrike" baseline="0" dirty="0" smtClean="0">
                          <a:effectLst/>
                        </a:rPr>
                        <a:t> Departments Avoid Using S2S</a:t>
                      </a:r>
                      <a:endParaRPr lang="en-US" sz="1050" b="0" i="0" u="none" strike="noStrike" dirty="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22. Add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 / Improve Dashboards (Requests in Process, Sub-agreements, etc.)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433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 baseline="0" dirty="0" smtClean="0">
                          <a:effectLst/>
                        </a:rPr>
                        <a:t>10. Budget Entry (Budget Information Needs to be Entered in Multiple Places)</a:t>
                      </a:r>
                      <a:endParaRPr lang="en-US" sz="1050" b="0" i="0" u="none" strike="noStrike" dirty="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0" dirty="0" smtClean="0"/>
                        <a:t>23. Project Grouping – see projects</a:t>
                      </a:r>
                      <a:r>
                        <a:rPr lang="en-US" sz="1050" b="0" baseline="0" dirty="0" smtClean="0"/>
                        <a:t> on one screen (list, dates)</a:t>
                      </a:r>
                      <a:endParaRPr lang="en-US" sz="1050" b="0" dirty="0"/>
                    </a:p>
                  </a:txBody>
                  <a:tcPr/>
                </a:tc>
              </a:tr>
              <a:tr h="2433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 dirty="0" smtClean="0">
                          <a:effectLst/>
                        </a:rPr>
                        <a:t>11. Approvals</a:t>
                      </a:r>
                      <a:r>
                        <a:rPr lang="en-US" sz="1050" b="0" u="none" strike="noStrike" baseline="0" dirty="0" smtClean="0">
                          <a:effectLst/>
                        </a:rPr>
                        <a:t> Require Manual Checking </a:t>
                      </a:r>
                      <a:endParaRPr lang="en-US" sz="1050" b="0" i="0" u="none" strike="noStrike" dirty="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24. Equipment (gov’t tracking,</a:t>
                      </a:r>
                      <a:r>
                        <a:rPr lang="en-US" sz="1050" baseline="0" dirty="0" smtClean="0"/>
                        <a:t> and reporting)</a:t>
                      </a:r>
                      <a:endParaRPr lang="en-US" sz="1050" dirty="0"/>
                    </a:p>
                  </a:txBody>
                  <a:tcPr/>
                </a:tc>
              </a:tr>
              <a:tr h="2433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 smtClean="0">
                          <a:effectLst/>
                        </a:rPr>
                        <a:t>12. Hard </a:t>
                      </a:r>
                      <a:r>
                        <a:rPr lang="en-US" sz="1050" u="none" strike="noStrike" baseline="0" dirty="0" smtClean="0">
                          <a:effectLst/>
                        </a:rPr>
                        <a:t>to See a List of GMAS Tasks I Need to Complete</a:t>
                      </a:r>
                      <a:endParaRPr lang="en-US" sz="1050" b="0" i="0" u="none" strike="noStrike" dirty="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25. Sub-Recipient </a:t>
                      </a:r>
                      <a:r>
                        <a:rPr lang="en-US" sz="1050" baseline="0" dirty="0" smtClean="0"/>
                        <a:t>Monitoring</a:t>
                      </a:r>
                      <a:endParaRPr lang="en-US" sz="1050" dirty="0"/>
                    </a:p>
                  </a:txBody>
                  <a:tcPr/>
                </a:tc>
              </a:tr>
              <a:tr h="243319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 Interdisciplinary / Interfaculty Projects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" y="838200"/>
            <a:ext cx="7364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following themes were collected during the user research phase including focus groups, interviews, and input from the GMAS 2.0 Business Steering Committee </a:t>
            </a:r>
            <a:endParaRPr lang="en-US" sz="12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6167735"/>
            <a:ext cx="7534275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lvl="1" algn="ctr"/>
            <a:r>
              <a:rPr lang="en-US" sz="1200" dirty="0" smtClean="0">
                <a:solidFill>
                  <a:schemeClr val="bg1"/>
                </a:solidFill>
              </a:rPr>
              <a:t>GMAS 2.0 Business Steering Committee Chairs: Cathy Breen, OSP and Frank Urso, HSPH</a:t>
            </a:r>
          </a:p>
          <a:p>
            <a:pPr marL="0" lvl="1" algn="ctr"/>
            <a:r>
              <a:rPr lang="en-US" sz="1200" dirty="0" smtClean="0">
                <a:solidFill>
                  <a:schemeClr val="bg1"/>
                </a:solidFill>
              </a:rPr>
              <a:t>FAS/SEAS reps: Geoff Tierney (OEB) and Elizabeth Lennox (RAS), </a:t>
            </a:r>
            <a:r>
              <a:rPr lang="en-US" sz="1200" dirty="0" err="1" smtClean="0">
                <a:solidFill>
                  <a:schemeClr val="bg1"/>
                </a:solidFill>
              </a:rPr>
              <a:t>Nadija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Mujagic</a:t>
            </a:r>
            <a:r>
              <a:rPr lang="en-US" sz="1200" dirty="0" smtClean="0">
                <a:solidFill>
                  <a:schemeClr val="bg1"/>
                </a:solidFill>
              </a:rPr>
              <a:t> (SEAS)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7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929084"/>
              </p:ext>
            </p:extLst>
          </p:nvPr>
        </p:nvGraphicFramePr>
        <p:xfrm>
          <a:off x="28575" y="1219200"/>
          <a:ext cx="9158633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 idx="4294967295"/>
          </p:nvPr>
        </p:nvSpPr>
        <p:spPr>
          <a:xfrm>
            <a:off x="476250" y="152400"/>
            <a:ext cx="8229600" cy="914400"/>
          </a:xfrm>
        </p:spPr>
        <p:txBody>
          <a:bodyPr/>
          <a:lstStyle/>
          <a:p>
            <a:pPr lvl="0"/>
            <a:r>
              <a:rPr lang="en-US" dirty="0" smtClean="0"/>
              <a:t>GMAS 2.0</a:t>
            </a:r>
            <a:br>
              <a:rPr lang="en-US" dirty="0" smtClean="0"/>
            </a:br>
            <a:r>
              <a:rPr lang="en-US" i="1" dirty="0" smtClean="0"/>
              <a:t>Prioritization Exercise Results</a:t>
            </a:r>
            <a:endParaRPr lang="en-US" i="1" dirty="0"/>
          </a:p>
        </p:txBody>
      </p:sp>
      <p:sp>
        <p:nvSpPr>
          <p:cNvPr id="2" name="Rounded Rectangle 1"/>
          <p:cNvSpPr/>
          <p:nvPr/>
        </p:nvSpPr>
        <p:spPr>
          <a:xfrm>
            <a:off x="76200" y="1295400"/>
            <a:ext cx="7162800" cy="2362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62825" y="212342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Team to focus on the top 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8617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HPAC_PPT">
  <a:themeElements>
    <a:clrScheme name="HPAC_Powerpoint 5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E87D1E"/>
      </a:hlink>
      <a:folHlink>
        <a:srgbClr val="4E84C4"/>
      </a:folHlink>
    </a:clrScheme>
    <a:fontScheme name="HPAC_Powerpoi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5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6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Default Theme">
  <a:themeElements>
    <a:clrScheme name="HPAC_Powerpoint 2">
      <a:dk1>
        <a:srgbClr val="000000"/>
      </a:dk1>
      <a:lt1>
        <a:srgbClr val="FFFFFF"/>
      </a:lt1>
      <a:dk2>
        <a:srgbClr val="293352"/>
      </a:dk2>
      <a:lt2>
        <a:srgbClr val="F3F3F1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DE7008"/>
      </a:hlink>
      <a:folHlink>
        <a:srgbClr val="4E84C4"/>
      </a:folHlink>
    </a:clrScheme>
    <a:fontScheme name="HPAC_Powerpoi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HPAC_PPT">
  <a:themeElements>
    <a:clrScheme name="HPAC_Powerpoint 5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E87D1E"/>
      </a:hlink>
      <a:folHlink>
        <a:srgbClr val="4E84C4"/>
      </a:folHlink>
    </a:clrScheme>
    <a:fontScheme name="HPAC_Powerpoi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5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6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Closing Thank you Slide">
  <a:themeElements>
    <a:clrScheme name="Closing Thank you Slide 15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E87D1E"/>
      </a:hlink>
      <a:folHlink>
        <a:srgbClr val="4E84C4"/>
      </a:folHlink>
    </a:clrScheme>
    <a:fontScheme name="Closing Thank you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sing Thank you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1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1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1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1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15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16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SLIDE TWO">
  <a:themeElements>
    <a:clrScheme name="SLIDE TWO 5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E87D1E"/>
      </a:hlink>
      <a:folHlink>
        <a:srgbClr val="4E84C4"/>
      </a:folHlink>
    </a:clrScheme>
    <a:fontScheme name="SLIDE TW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TW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WO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WO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WO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W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WO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WO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WO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WO 5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WO 6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Slide">
  <a:themeElements>
    <a:clrScheme name="3_Slide 6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293352"/>
      </a:hlink>
      <a:folHlink>
        <a:srgbClr val="4E84C4"/>
      </a:folHlink>
    </a:clrScheme>
    <a:fontScheme name="3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lid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5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6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TRANSITION SLIDE">
  <a:themeElements>
    <a:clrScheme name="TRANSITION SLIDE 13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E87D1E"/>
      </a:hlink>
      <a:folHlink>
        <a:srgbClr val="4E84C4"/>
      </a:folHlink>
    </a:clrScheme>
    <a:fontScheme name="TRANSITION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NSITION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SLIDE 13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SLIDE 14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TRANSITION OPTION 2">
  <a:themeElements>
    <a:clrScheme name="TRANSITION OPTION 2 13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E87D1E"/>
      </a:hlink>
      <a:folHlink>
        <a:srgbClr val="4E84C4"/>
      </a:folHlink>
    </a:clrScheme>
    <a:fontScheme name="TRANSITION OPTION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NSITION OPTION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OPTION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OPTION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OPTION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OPTION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OPTION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OPTION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OPTION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OPTION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OPTION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OPTION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OPTION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OPTION 2 13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OPTION 2 14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Blank Slide">
  <a:themeElements>
    <a:clrScheme name="Blank Slide 15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E87D1E"/>
      </a:hlink>
      <a:folHlink>
        <a:srgbClr val="4E84C4"/>
      </a:folHlink>
    </a:clrScheme>
    <a:fontScheme name="Blank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1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1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1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1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15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16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_Closing Thank you Slide">
  <a:themeElements>
    <a:clrScheme name="1_Closing Thank you Slide 15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E87D1E"/>
      </a:hlink>
      <a:folHlink>
        <a:srgbClr val="4E84C4"/>
      </a:folHlink>
    </a:clrScheme>
    <a:fontScheme name="1_Closing Thank you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losing Thank you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1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1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1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1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15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16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osing Thank you Slide">
  <a:themeElements>
    <a:clrScheme name="Closing Thank you Slide 15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E87D1E"/>
      </a:hlink>
      <a:folHlink>
        <a:srgbClr val="4E84C4"/>
      </a:folHlink>
    </a:clrScheme>
    <a:fontScheme name="Closing Thank you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sing Thank you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1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1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Thank you Slide 1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1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15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Thank you Slide 16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 TWO">
  <a:themeElements>
    <a:clrScheme name="SLIDE TWO 5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E87D1E"/>
      </a:hlink>
      <a:folHlink>
        <a:srgbClr val="4E84C4"/>
      </a:folHlink>
    </a:clrScheme>
    <a:fontScheme name="SLIDE TW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TW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WO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WO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WO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W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WO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WO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WO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WO 5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WO 6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lide">
  <a:themeElements>
    <a:clrScheme name="3_Slide 6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293352"/>
      </a:hlink>
      <a:folHlink>
        <a:srgbClr val="4E84C4"/>
      </a:folHlink>
    </a:clrScheme>
    <a:fontScheme name="3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lid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5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6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RANSITION SLIDE">
  <a:themeElements>
    <a:clrScheme name="TRANSITION SLIDE 13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E87D1E"/>
      </a:hlink>
      <a:folHlink>
        <a:srgbClr val="4E84C4"/>
      </a:folHlink>
    </a:clrScheme>
    <a:fontScheme name="TRANSITION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NSITION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SLIDE 13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SLIDE 14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RANSITION OPTION 2">
  <a:themeElements>
    <a:clrScheme name="TRANSITION OPTION 2 13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E87D1E"/>
      </a:hlink>
      <a:folHlink>
        <a:srgbClr val="4E84C4"/>
      </a:folHlink>
    </a:clrScheme>
    <a:fontScheme name="TRANSITION OPTION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NSITION OPTION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OPTION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OPTION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OPTION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OPTION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OPTION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OPTION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OPTION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OPTION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OPTION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OPTION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OPTION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ITION OPTION 2 13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ITION OPTION 2 14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nk Slide">
  <a:themeElements>
    <a:clrScheme name="Blank Slide 15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E87D1E"/>
      </a:hlink>
      <a:folHlink>
        <a:srgbClr val="4E84C4"/>
      </a:folHlink>
    </a:clrScheme>
    <a:fontScheme name="Blank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1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1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1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1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15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16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Closing Thank you Slide">
  <a:themeElements>
    <a:clrScheme name="1_Closing Thank you Slide 15">
      <a:dk1>
        <a:srgbClr val="000000"/>
      </a:dk1>
      <a:lt1>
        <a:srgbClr val="FFFFFF"/>
      </a:lt1>
      <a:dk2>
        <a:srgbClr val="A51C30"/>
      </a:dk2>
      <a:lt2>
        <a:srgbClr val="BAC5C6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E87D1E"/>
      </a:hlink>
      <a:folHlink>
        <a:srgbClr val="4E84C4"/>
      </a:folHlink>
    </a:clrScheme>
    <a:fontScheme name="1_Closing Thank you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losing Thank you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1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1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Thank you Slide 13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52854C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14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A51C30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15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E87D1E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Thank you Slide 16">
        <a:dk1>
          <a:srgbClr val="000000"/>
        </a:dk1>
        <a:lt1>
          <a:srgbClr val="FFFFFF"/>
        </a:lt1>
        <a:dk2>
          <a:srgbClr val="A51C30"/>
        </a:dk2>
        <a:lt2>
          <a:srgbClr val="BAC5C6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293352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fss_2011_theme">
  <a:themeElements>
    <a:clrScheme name="HPAC_Powerpoint 2">
      <a:dk1>
        <a:srgbClr val="000000"/>
      </a:dk1>
      <a:lt1>
        <a:srgbClr val="FFFFFF"/>
      </a:lt1>
      <a:dk2>
        <a:srgbClr val="293352"/>
      </a:dk2>
      <a:lt2>
        <a:srgbClr val="F3F3F1"/>
      </a:lt2>
      <a:accent1>
        <a:srgbClr val="8996A0"/>
      </a:accent1>
      <a:accent2>
        <a:srgbClr val="A51C30"/>
      </a:accent2>
      <a:accent3>
        <a:srgbClr val="FFFFFF"/>
      </a:accent3>
      <a:accent4>
        <a:srgbClr val="000000"/>
      </a:accent4>
      <a:accent5>
        <a:srgbClr val="C4C9CD"/>
      </a:accent5>
      <a:accent6>
        <a:srgbClr val="95182A"/>
      </a:accent6>
      <a:hlink>
        <a:srgbClr val="DE7008"/>
      </a:hlink>
      <a:folHlink>
        <a:srgbClr val="4E84C4"/>
      </a:folHlink>
    </a:clrScheme>
    <a:fontScheme name="HPAC_Powerpoi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PAC_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AC_Powerpoint 2">
        <a:dk1>
          <a:srgbClr val="000000"/>
        </a:dk1>
        <a:lt1>
          <a:srgbClr val="FFFFFF"/>
        </a:lt1>
        <a:dk2>
          <a:srgbClr val="293352"/>
        </a:dk2>
        <a:lt2>
          <a:srgbClr val="F3F3F1"/>
        </a:lt2>
        <a:accent1>
          <a:srgbClr val="8996A0"/>
        </a:accent1>
        <a:accent2>
          <a:srgbClr val="A51C30"/>
        </a:accent2>
        <a:accent3>
          <a:srgbClr val="FFFFFF"/>
        </a:accent3>
        <a:accent4>
          <a:srgbClr val="000000"/>
        </a:accent4>
        <a:accent5>
          <a:srgbClr val="C4C9CD"/>
        </a:accent5>
        <a:accent6>
          <a:srgbClr val="95182A"/>
        </a:accent6>
        <a:hlink>
          <a:srgbClr val="DE7008"/>
        </a:hlink>
        <a:folHlink>
          <a:srgbClr val="4E84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HPAC TITLE 5">
    <a:dk1>
      <a:srgbClr val="000000"/>
    </a:dk1>
    <a:lt1>
      <a:srgbClr val="FFFFFF"/>
    </a:lt1>
    <a:dk2>
      <a:srgbClr val="A51C30"/>
    </a:dk2>
    <a:lt2>
      <a:srgbClr val="BAC5C6"/>
    </a:lt2>
    <a:accent1>
      <a:srgbClr val="8996A0"/>
    </a:accent1>
    <a:accent2>
      <a:srgbClr val="A51C30"/>
    </a:accent2>
    <a:accent3>
      <a:srgbClr val="FFFFFF"/>
    </a:accent3>
    <a:accent4>
      <a:srgbClr val="000000"/>
    </a:accent4>
    <a:accent5>
      <a:srgbClr val="C4C9CD"/>
    </a:accent5>
    <a:accent6>
      <a:srgbClr val="95182A"/>
    </a:accent6>
    <a:hlink>
      <a:srgbClr val="E87D1E"/>
    </a:hlink>
    <a:folHlink>
      <a:srgbClr val="4E84C4"/>
    </a:folHlink>
  </a:clrScheme>
</a:themeOverride>
</file>

<file path=ppt/theme/themeOverride2.xml><?xml version="1.0" encoding="utf-8"?>
<a:themeOverride xmlns:a="http://schemas.openxmlformats.org/drawingml/2006/main">
  <a:clrScheme name="HPAC TITLE 5">
    <a:dk1>
      <a:srgbClr val="000000"/>
    </a:dk1>
    <a:lt1>
      <a:srgbClr val="FFFFFF"/>
    </a:lt1>
    <a:dk2>
      <a:srgbClr val="A51C30"/>
    </a:dk2>
    <a:lt2>
      <a:srgbClr val="BAC5C6"/>
    </a:lt2>
    <a:accent1>
      <a:srgbClr val="8996A0"/>
    </a:accent1>
    <a:accent2>
      <a:srgbClr val="A51C30"/>
    </a:accent2>
    <a:accent3>
      <a:srgbClr val="FFFFFF"/>
    </a:accent3>
    <a:accent4>
      <a:srgbClr val="000000"/>
    </a:accent4>
    <a:accent5>
      <a:srgbClr val="C4C9CD"/>
    </a:accent5>
    <a:accent6>
      <a:srgbClr val="95182A"/>
    </a:accent6>
    <a:hlink>
      <a:srgbClr val="E87D1E"/>
    </a:hlink>
    <a:folHlink>
      <a:srgbClr val="4E84C4"/>
    </a:folHlink>
  </a:clrScheme>
</a:themeOverride>
</file>

<file path=ppt/theme/themeOverride3.xml><?xml version="1.0" encoding="utf-8"?>
<a:themeOverride xmlns:a="http://schemas.openxmlformats.org/drawingml/2006/main">
  <a:clrScheme name="MadPow Colors">
    <a:dk1>
      <a:srgbClr val="000000"/>
    </a:dk1>
    <a:lt1>
      <a:sysClr val="window" lastClr="FFFFFF"/>
    </a:lt1>
    <a:dk2>
      <a:srgbClr val="666666"/>
    </a:dk2>
    <a:lt2>
      <a:srgbClr val="00B5C6"/>
    </a:lt2>
    <a:accent1>
      <a:srgbClr val="0B9899"/>
    </a:accent1>
    <a:accent2>
      <a:srgbClr val="387AB0"/>
    </a:accent2>
    <a:accent3>
      <a:srgbClr val="945ECC"/>
    </a:accent3>
    <a:accent4>
      <a:srgbClr val="FF9900"/>
    </a:accent4>
    <a:accent5>
      <a:srgbClr val="8FCC75"/>
    </a:accent5>
    <a:accent6>
      <a:srgbClr val="FFCC00"/>
    </a:accent6>
    <a:hlink>
      <a:srgbClr val="B91464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HPAC_PPT.potx</Template>
  <TotalTime>51028</TotalTime>
  <Words>772</Words>
  <Application>Microsoft Macintosh PowerPoint</Application>
  <PresentationFormat>On-screen Show (4:3)</PresentationFormat>
  <Paragraphs>149</Paragraphs>
  <Slides>14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HPAC_PPT</vt:lpstr>
      <vt:lpstr>Closing Thank you Slide</vt:lpstr>
      <vt:lpstr>SLIDE TWO</vt:lpstr>
      <vt:lpstr>3_Slide</vt:lpstr>
      <vt:lpstr>TRANSITION SLIDE</vt:lpstr>
      <vt:lpstr>TRANSITION OPTION 2</vt:lpstr>
      <vt:lpstr>Blank Slide</vt:lpstr>
      <vt:lpstr>1_Closing Thank you Slide</vt:lpstr>
      <vt:lpstr>fss_2011_theme</vt:lpstr>
      <vt:lpstr>Default Theme</vt:lpstr>
      <vt:lpstr>1_HPAC_PPT</vt:lpstr>
      <vt:lpstr>2_Closing Thank you Slide</vt:lpstr>
      <vt:lpstr>1_SLIDE TWO</vt:lpstr>
      <vt:lpstr>4_Slide</vt:lpstr>
      <vt:lpstr>1_TRANSITION SLIDE</vt:lpstr>
      <vt:lpstr>1_TRANSITION OPTION 2</vt:lpstr>
      <vt:lpstr>1_Blank Slide</vt:lpstr>
      <vt:lpstr>3_Closing Thank you Slide</vt:lpstr>
      <vt:lpstr>RAS Friday 3/20/15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GMAS 2.0 Prioritization Exercise Results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Harvard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Arial 26 – 32 Bold</dc:title>
  <dc:creator>Administrator</dc:creator>
  <cp:lastModifiedBy>Andrew Malone</cp:lastModifiedBy>
  <cp:revision>1180</cp:revision>
  <cp:lastPrinted>2014-12-11T16:22:08Z</cp:lastPrinted>
  <dcterms:created xsi:type="dcterms:W3CDTF">2010-12-16T20:32:43Z</dcterms:created>
  <dcterms:modified xsi:type="dcterms:W3CDTF">2015-03-23T20:03:29Z</dcterms:modified>
</cp:coreProperties>
</file>