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17"/>
  </p:notesMasterIdLst>
  <p:sldIdLst>
    <p:sldId id="256" r:id="rId2"/>
    <p:sldId id="257" r:id="rId3"/>
    <p:sldId id="258" r:id="rId4"/>
    <p:sldId id="301" r:id="rId5"/>
    <p:sldId id="302" r:id="rId6"/>
    <p:sldId id="259" r:id="rId7"/>
    <p:sldId id="260" r:id="rId8"/>
    <p:sldId id="262" r:id="rId9"/>
    <p:sldId id="308" r:id="rId10"/>
    <p:sldId id="307" r:id="rId11"/>
    <p:sldId id="298" r:id="rId12"/>
    <p:sldId id="311" r:id="rId13"/>
    <p:sldId id="312" r:id="rId14"/>
    <p:sldId id="313" r:id="rId15"/>
    <p:sldId id="31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98"/>
    </p:cViewPr>
  </p:sorterViewPr>
  <p:notesViewPr>
    <p:cSldViewPr>
      <p:cViewPr>
        <p:scale>
          <a:sx n="90" d="100"/>
          <a:sy n="90" d="100"/>
        </p:scale>
        <p:origin x="1997" y="-12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CD280C-8C63-40DC-8558-289E566BBD13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F6032B-CBEA-4A76-86A7-C0BD8199E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1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032B-CBEA-4A76-86A7-C0BD8199E9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4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4572000"/>
            <a:ext cx="6172200" cy="4343400"/>
          </a:xfrm>
        </p:spPr>
        <p:txBody>
          <a:bodyPr/>
          <a:lstStyle/>
          <a:p>
            <a:r>
              <a:rPr lang="en-US" dirty="0" smtClean="0"/>
              <a:t>Harvard is slightly unique in having 3 rate areas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HMS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SPH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University Area (the Cambridge campus which includes the contiguous space across the river, all non-Longwood space)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Why do you think the SPH rate is lower than the HMS rate?</a:t>
            </a:r>
          </a:p>
          <a:p>
            <a:r>
              <a:rPr lang="en-US" dirty="0" smtClean="0"/>
              <a:t>All 3 schools are at the 26% cap for admin costs</a:t>
            </a:r>
          </a:p>
          <a:p>
            <a:r>
              <a:rPr lang="en-US" dirty="0" smtClean="0"/>
              <a:t>It is the facilities cost that drives the rate.</a:t>
            </a:r>
          </a:p>
          <a:p>
            <a:endParaRPr lang="en-US" dirty="0"/>
          </a:p>
          <a:p>
            <a:r>
              <a:rPr lang="en-US" dirty="0" smtClean="0"/>
              <a:t>Note that there are a set of 3 rates for each rate area.  We’ll address the off campus rates and OSA in this presentation.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032B-CBEA-4A76-86A7-C0BD8199E9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6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032B-CBEA-4A76-86A7-C0BD8199E9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36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032B-CBEA-4A76-86A7-C0BD8199E9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57066" indent="-291179"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64717" indent="-232943"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30604" indent="-232943"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96491" indent="-232943"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62377" indent="-232943" defTabSz="946333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3028264" indent="-232943" defTabSz="946333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94151" indent="-232943" defTabSz="946333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960038" indent="-232943" defTabSz="946333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7F6D1FBF-9800-4F7D-872C-27C0BBC9265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600" dirty="0" smtClean="0">
                <a:cs typeface="Arial" pitchFamily="34" charset="0"/>
              </a:rPr>
              <a:t>Definitions</a:t>
            </a:r>
            <a:endParaRPr lang="en-US" sz="1600" dirty="0">
              <a:cs typeface="Arial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1600" dirty="0">
                <a:cs typeface="Arial" pitchFamily="34" charset="0"/>
              </a:rPr>
              <a:t>A-21</a:t>
            </a:r>
          </a:p>
          <a:p>
            <a:pPr eaLnBrk="1" hangingPunct="1">
              <a:buFontTx/>
              <a:buChar char="•"/>
            </a:pPr>
            <a:r>
              <a:rPr lang="en-US" sz="1600" dirty="0">
                <a:cs typeface="Arial" pitchFamily="34" charset="0"/>
              </a:rPr>
              <a:t>OMB</a:t>
            </a:r>
          </a:p>
          <a:p>
            <a:pPr eaLnBrk="1" hangingPunct="1">
              <a:buFontTx/>
              <a:buChar char="•"/>
            </a:pPr>
            <a:r>
              <a:rPr lang="en-US" sz="1600" dirty="0">
                <a:cs typeface="Arial" pitchFamily="34" charset="0"/>
              </a:rPr>
              <a:t>DHHS/DCA</a:t>
            </a:r>
          </a:p>
          <a:p>
            <a:pPr eaLnBrk="1" hangingPunct="1">
              <a:buFontTx/>
              <a:buChar char="•"/>
            </a:pPr>
            <a:r>
              <a:rPr lang="en-US" sz="1600" dirty="0">
                <a:cs typeface="Arial" pitchFamily="34" charset="0"/>
              </a:rPr>
              <a:t>Cognizant Agency</a:t>
            </a:r>
          </a:p>
          <a:p>
            <a:pPr eaLnBrk="1" hangingPunct="1">
              <a:buFontTx/>
              <a:buChar char="•"/>
            </a:pPr>
            <a:r>
              <a:rPr lang="en-US" sz="1600" dirty="0">
                <a:cs typeface="Arial" pitchFamily="34" charset="0"/>
              </a:rPr>
              <a:t>F&amp;A </a:t>
            </a:r>
            <a:r>
              <a:rPr lang="en-US" sz="1600" dirty="0" smtClean="0">
                <a:cs typeface="Arial" pitchFamily="34" charset="0"/>
              </a:rPr>
              <a:t>Rate</a:t>
            </a:r>
          </a:p>
          <a:p>
            <a:pPr eaLnBrk="1" hangingPunct="1">
              <a:buFontTx/>
              <a:buChar char="•"/>
            </a:pPr>
            <a:r>
              <a:rPr lang="en-US" sz="1600" dirty="0" smtClean="0">
                <a:cs typeface="Arial" pitchFamily="34" charset="0"/>
              </a:rPr>
              <a:t>MTDC</a:t>
            </a:r>
            <a:endParaRPr lang="en-US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54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57066" indent="-291179"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64717" indent="-232943"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30604" indent="-232943"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96491" indent="-232943" defTabSz="946333" eaLnBrk="0" hangingPunct="0"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62377" indent="-232943" defTabSz="946333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3028264" indent="-232943" defTabSz="946333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94151" indent="-232943" defTabSz="946333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960038" indent="-232943" defTabSz="946333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65A79EAE-3619-4636-AA76-9D10E5B612AC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3277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32772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78933" y="4415790"/>
            <a:ext cx="560832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37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FACILITIES (primarily space related costs):</a:t>
            </a:r>
          </a:p>
          <a:p>
            <a:r>
              <a:rPr lang="en-US" dirty="0" smtClean="0"/>
              <a:t>What does it cost to run and operate the university.  All these costs are accumulated and then spread over direct costs</a:t>
            </a:r>
          </a:p>
          <a:p>
            <a:pPr lvl="1" defTabSz="457200"/>
            <a:r>
              <a:rPr lang="en-US" dirty="0" smtClean="0"/>
              <a:t>Some space cost are associated with research, some have no association with research, for example, dorms, dining halls</a:t>
            </a:r>
          </a:p>
          <a:p>
            <a:pPr defTabSz="457200"/>
            <a:r>
              <a:rPr lang="en-US" dirty="0" smtClean="0"/>
              <a:t>What goes into the space costs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dirty="0" smtClean="0"/>
              <a:t>The cost of constructing and renovating </a:t>
            </a:r>
            <a:r>
              <a:rPr lang="en-US" dirty="0" err="1" smtClean="0"/>
              <a:t>bldgs</a:t>
            </a:r>
            <a:r>
              <a:rPr lang="en-US" dirty="0" smtClean="0"/>
              <a:t> – charged as depreciation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dirty="0" smtClean="0"/>
              <a:t>The cost of equipment – also charged as depreciation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dirty="0" smtClean="0"/>
              <a:t>Cost to operate the </a:t>
            </a:r>
            <a:r>
              <a:rPr lang="en-US" dirty="0" err="1" smtClean="0"/>
              <a:t>bldgs</a:t>
            </a:r>
            <a:endParaRPr lang="en-US" dirty="0" smtClean="0"/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r>
              <a:rPr lang="en-US" dirty="0" err="1" smtClean="0"/>
              <a:t>Utiliites</a:t>
            </a:r>
            <a:r>
              <a:rPr lang="en-US" dirty="0" smtClean="0"/>
              <a:t> (heat, electricity, chilled water,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r>
              <a:rPr lang="en-US" dirty="0" smtClean="0"/>
              <a:t>Maintenance/repairs</a:t>
            </a: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r>
              <a:rPr lang="en-US" dirty="0" smtClean="0"/>
              <a:t>Custodial/cleaning cost</a:t>
            </a: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r>
              <a:rPr lang="en-US" dirty="0" smtClean="0"/>
              <a:t>Rent payments to external landlords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dirty="0" smtClean="0"/>
              <a:t>Interest costs (for construction or equipment purchase loans) – Must be external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dirty="0" smtClean="0"/>
              <a:t>The costs of the Library are included in the Facilities component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032B-CBEA-4A76-86A7-C0BD8199E9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42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ADMIN Costs – For IHE this is capped at 26%</a:t>
            </a:r>
          </a:p>
          <a:p>
            <a:r>
              <a:rPr lang="en-US" dirty="0" smtClean="0"/>
              <a:t>These costs are broken down into specific categories:</a:t>
            </a:r>
          </a:p>
          <a:p>
            <a:pPr marL="285750" indent="-285750">
              <a:buFont typeface="+mj-lt"/>
              <a:buAutoNum type="arabicPeriod"/>
            </a:pPr>
            <a:r>
              <a:rPr lang="en-US" dirty="0" smtClean="0"/>
              <a:t>Departmental Administration (DA) – Local </a:t>
            </a:r>
            <a:r>
              <a:rPr lang="en-US" dirty="0" err="1" smtClean="0"/>
              <a:t>dept’l</a:t>
            </a:r>
            <a:r>
              <a:rPr lang="en-US" dirty="0" smtClean="0"/>
              <a:t> costs including: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Grant managers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Admin staff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Admin supplies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Costs associated with proposal preparation</a:t>
            </a:r>
          </a:p>
          <a:p>
            <a:pPr marL="285750" indent="-285750">
              <a:buFont typeface="+mj-lt"/>
              <a:buAutoNum type="arabicPeriod"/>
            </a:pPr>
            <a:r>
              <a:rPr lang="en-US" dirty="0" smtClean="0"/>
              <a:t>General Admin (GA) –University or School based admin (HMS vs. </a:t>
            </a:r>
            <a:r>
              <a:rPr lang="en-US" dirty="0" err="1" smtClean="0"/>
              <a:t>Univ</a:t>
            </a:r>
            <a:r>
              <a:rPr lang="en-US" dirty="0" smtClean="0"/>
              <a:t>)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All central functions (Procurement, A/P, payroll, central H/R, benefits office, Treasury, Budget office,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President and Provost offices</a:t>
            </a:r>
          </a:p>
          <a:p>
            <a:pPr marL="285750" indent="-285750">
              <a:buFont typeface="+mj-lt"/>
              <a:buAutoNum type="arabicPeriod"/>
            </a:pPr>
            <a:r>
              <a:rPr lang="en-US" dirty="0" smtClean="0"/>
              <a:t>Sponsored Programs Costs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OSP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SPA offices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FAS RAS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 smtClean="0"/>
              <a:t>Parts of OTD</a:t>
            </a:r>
          </a:p>
          <a:p>
            <a:pPr marL="285750" indent="-285750">
              <a:buFont typeface="+mj-lt"/>
              <a:buAutoNum type="arabicPeriod"/>
            </a:pPr>
            <a:r>
              <a:rPr lang="en-US" dirty="0" smtClean="0"/>
              <a:t>Student Services (none of this will be a part of the research indirect cost rate)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032B-CBEA-4A76-86A7-C0BD8199E9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8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Ada Sue's 06 Version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4ADFE-F9B9-4C67-804B-F90D147AE210}" type="slidenum">
              <a:rPr lang="en-US"/>
              <a:pPr/>
              <a:t>8</a:t>
            </a:fld>
            <a:endParaRPr lang="en-US"/>
          </a:p>
        </p:txBody>
      </p:sp>
      <p:sp>
        <p:nvSpPr>
          <p:cNvPr id="14673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510" y="4416821"/>
            <a:ext cx="5141382" cy="41822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328" tIns="44862" rIns="91328" bIns="44862"/>
          <a:lstStyle/>
          <a:p>
            <a:endParaRPr lang="en-US" dirty="0"/>
          </a:p>
          <a:p>
            <a:r>
              <a:rPr lang="en-US" dirty="0" smtClean="0"/>
              <a:t>Theoretically this is simple:  A numerator (top number) of all the indirect costs associated with research and a denominator (bottom number – also called “the base”) – all the direct costs associated with research.</a:t>
            </a:r>
          </a:p>
          <a:p>
            <a:pPr defTabSz="457200"/>
            <a:r>
              <a:rPr lang="en-US" dirty="0" smtClean="0"/>
              <a:t>	All indirect costs divided by all direct costs</a:t>
            </a:r>
          </a:p>
          <a:p>
            <a:pPr defTabSz="457200"/>
            <a:endParaRPr lang="en-US" dirty="0"/>
          </a:p>
          <a:p>
            <a:pPr defTabSz="457200"/>
            <a:r>
              <a:rPr lang="en-US" dirty="0" smtClean="0"/>
              <a:t>What makes it so complicated?</a:t>
            </a:r>
          </a:p>
          <a:p>
            <a:pPr defTabSz="457200"/>
            <a:r>
              <a:rPr lang="en-US" dirty="0" smtClean="0"/>
              <a:t>The indirect costs have to be spread over the various categories of direct costs</a:t>
            </a:r>
          </a:p>
          <a:p>
            <a:pPr lvl="1" defTabSz="457200"/>
            <a:r>
              <a:rPr lang="en-US" dirty="0" smtClean="0"/>
              <a:t>Some are easy and some are complicated.  </a:t>
            </a:r>
          </a:p>
          <a:p>
            <a:pPr lvl="1" defTabSz="457200"/>
            <a:r>
              <a:rPr lang="en-US" dirty="0" smtClean="0"/>
              <a:t>The registrar’s office and dorms are easy</a:t>
            </a:r>
          </a:p>
          <a:p>
            <a:pPr lvl="1" defTabSz="457200"/>
            <a:r>
              <a:rPr lang="en-US" dirty="0" smtClean="0"/>
              <a:t>The library, controller’s office and h/r are much harder</a:t>
            </a:r>
          </a:p>
          <a:p>
            <a:pPr defTabSz="457200"/>
            <a:r>
              <a:rPr lang="en-US" dirty="0" smtClean="0"/>
              <a:t>And direct costs have 2 complications</a:t>
            </a:r>
          </a:p>
          <a:p>
            <a:pPr marL="228600" indent="-228600" defTabSz="457200">
              <a:buFont typeface="+mj-lt"/>
              <a:buAutoNum type="arabicPeriod"/>
            </a:pPr>
            <a:r>
              <a:rPr lang="en-US" dirty="0" smtClean="0"/>
              <a:t>Only MTDC (modified total direct costs get include in the direct cost base)  - we’ll get into this on the next slide</a:t>
            </a:r>
          </a:p>
          <a:p>
            <a:pPr marL="228600" indent="-228600" defTabSz="457200">
              <a:buFont typeface="+mj-lt"/>
              <a:buAutoNum type="arabicPeriod"/>
            </a:pPr>
            <a:r>
              <a:rPr lang="en-US" dirty="0" smtClean="0"/>
              <a:t>Not just research grant expenses go in the OR base – Other items include</a:t>
            </a:r>
          </a:p>
          <a:p>
            <a:pPr marL="685800" lvl="1" indent="-228600" defTabSz="457200">
              <a:buFont typeface="+mj-lt"/>
              <a:buAutoNum type="arabicPeriod"/>
            </a:pPr>
            <a:r>
              <a:rPr lang="en-US" dirty="0" smtClean="0"/>
              <a:t>Cost sharing</a:t>
            </a:r>
          </a:p>
          <a:p>
            <a:pPr marL="685800" lvl="1" indent="-228600" defTabSz="457200">
              <a:buFont typeface="+mj-lt"/>
              <a:buAutoNum type="arabicPeriod"/>
            </a:pPr>
            <a:r>
              <a:rPr lang="en-US" dirty="0" smtClean="0"/>
              <a:t>Any university funded research the is “</a:t>
            </a:r>
            <a:r>
              <a:rPr lang="en-US" dirty="0"/>
              <a:t>competitively awarded and </a:t>
            </a:r>
            <a:r>
              <a:rPr lang="en-US" dirty="0" smtClean="0"/>
              <a:t>separately funded and accounted for”</a:t>
            </a:r>
          </a:p>
          <a:p>
            <a:pPr marL="685800" lvl="1" indent="-228600" defTabSz="457200">
              <a:buFont typeface="+mj-lt"/>
              <a:buAutoNum type="arabicPeriod"/>
            </a:pPr>
            <a:r>
              <a:rPr lang="en-US" dirty="0" smtClean="0"/>
              <a:t>Over expenditures</a:t>
            </a:r>
          </a:p>
        </p:txBody>
      </p:sp>
      <p:sp>
        <p:nvSpPr>
          <p:cNvPr id="1467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4850"/>
            <a:ext cx="4625975" cy="34702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3035202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032B-CBEA-4A76-86A7-C0BD8199E9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4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A6D4-9D90-401A-A060-1BC49E711EC8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B7C-717E-47DE-AE85-BDE231C4B9F4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4D5A-8627-4FD8-99BA-3366AC047FC9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5900"/>
            <a:ext cx="6745288" cy="958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3813"/>
            <a:ext cx="7772400" cy="2427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73500"/>
            <a:ext cx="7772400" cy="242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83363"/>
            <a:ext cx="1905000" cy="509587"/>
          </a:xfrm>
        </p:spPr>
        <p:txBody>
          <a:bodyPr/>
          <a:lstStyle>
            <a:lvl1pPr>
              <a:defRPr/>
            </a:lvl1pPr>
          </a:lstStyle>
          <a:p>
            <a:fld id="{90831FD6-B1DC-4912-AAA1-2C176FAB2AF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8175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428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997B-1619-4995-8B06-06C056B90D83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2C23-EC40-4DEF-A94B-B6D0522FFC0F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FA52-5A39-498B-87D3-E194EE01BC5E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06C-D5CC-4F7D-B2F0-CEF94AFD8AF2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1783-62B8-4470-AD17-8790822AC559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CCB5-DE0F-41BA-A57E-D923BB2BFE93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6FEE-2DE6-4571-B99A-971DCB01C17A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18F2-CC33-43EB-90E9-3E7303C66729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82C358-A459-4B8E-9852-8EEB0787F48D}" type="datetime1">
              <a:rPr lang="en-US" smtClean="0"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E2BAEF-13DD-4EBF-8861-C5E49C78517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eggy_mui@harvard.edu" TargetMode="External"/><Relationship Id="rId2" Type="http://schemas.openxmlformats.org/officeDocument/2006/relationships/hyperlink" Target="mailto:jonathan_dutt@harvard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udith_ryan@harvard.edu" TargetMode="External"/><Relationship Id="rId4" Type="http://schemas.openxmlformats.org/officeDocument/2006/relationships/hyperlink" Target="mailto:mark_w_obrien@harvard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for Sponsored Programs 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Analysis Team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F&amp;A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 and Administrative Costs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F&amp;A Rate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31FD6-B1DC-4912-AAA1-2C176FAB2AF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59663" y="38100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E2BAEF-13DD-4EBF-8861-C5E49C785172}" type="slidenum">
              <a:rPr lang="en-US" sz="1400" b="1">
                <a:solidFill>
                  <a:srgbClr val="FFFFFF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137310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1381780"/>
            <a:ext cx="1066800" cy="523220"/>
          </a:xfrm>
          <a:prstGeom prst="rect">
            <a:avLst/>
          </a:prstGeom>
          <a:noFill/>
          <a:ln>
            <a:solidFill>
              <a:schemeClr val="tx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Audited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Harvard’s F&amp;A Rate Structure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85552"/>
              </p:ext>
            </p:extLst>
          </p:nvPr>
        </p:nvGraphicFramePr>
        <p:xfrm>
          <a:off x="914400" y="1828800"/>
          <a:ext cx="7162800" cy="4370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7197"/>
                <a:gridCol w="1464616"/>
                <a:gridCol w="1750907"/>
                <a:gridCol w="1910080"/>
              </a:tblGrid>
              <a:tr h="1041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Rates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through June 30, 2019</a:t>
                      </a:r>
                      <a:r>
                        <a:rPr lang="en-US" sz="1400" dirty="0" smtClean="0">
                          <a:effectLst/>
                        </a:rPr>
                        <a:t>:</a:t>
                      </a:r>
                      <a:endParaRPr lang="en-US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On-campus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  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Off-campus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Sponsored Activities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5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Harvard School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Public Health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FY17  58.5%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FY18  59.0%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FY19  59.5%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26.0%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45.0%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88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Area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69.0%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26.0%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34.0%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88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Wyss Institute - LMA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88.5%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5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Harvard Medical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69.5%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26.0%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38.0%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Year Concerns (FY 2018)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for 2018 now.  FAS RAS and OSP are working together on a Dry Run using 2016 expenses and 2014 space data.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characterization of Activities as Instruction (IDR A01)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Organized Research (OR A02)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Other Sponsored Activity (OSA A03), particularly on less-than-full IDC awards</a:t>
            </a:r>
          </a:p>
          <a:p>
            <a:pPr marL="27432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CFR 200.87 Research – systematic study for a fuller knowledge or understanding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CFR 200 Appendix III Section A.1.b. Organized – separately budgeted and accounted for</a:t>
            </a:r>
          </a:p>
          <a:p>
            <a:pPr marL="182880"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4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Year Concerns (FY 2018)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(continued)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characterization of 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 v. off campus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Rate Agreement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University uses the rate applicable to the location where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preponderance of the time and effort will be expended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Accordingly, each contract or grant is assigned only one indirect cost rate.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off-campus rates apply to effort conducted on premises not owned by the University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 location sufficiently far removed from campus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prohibit the normal use of University facilities and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78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Year Concerns (FY 2018)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the “ineligible for federal reimbursement” object codes (845x range) for non-sponsored expenses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Vigilance about location and “in use” status of equipment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of root values on facilities-related expenses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and cooperation during the Space Survey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89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OSP Cost Analysis Team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Dutt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jonathan_dutt@harvard.edu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(617) 496-2702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Peggy Mui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peggy_mui@harvard.edu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(617) 496-4771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(William) O’Brien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mark_w_obrien@harvard.edu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(617) 496-2506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Judith (Ann) Ryan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judith_ryan@harvard.edu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(617) 496-9047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9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History And Evolution of  F&amp;A Cost Rates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1947</a:t>
            </a: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ONR  reimbursed universities for “institutional” (indirect) costs incurred 	for Navy contracts.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1955</a:t>
            </a: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DHEW used this approach to set their rate at 8% of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Total Direct Costs (still maximum for Training Grants)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1958       General rate of 15% for NIH fixed by law; increased to 20% in ’63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Bureau of the Budget (now OMB) issues Circula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A-21</a:t>
            </a:r>
            <a:endPara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1966</a:t>
            </a: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Government makes a commitment to “fully reimburse”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universities for the cost of federally sponsored research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1979</a:t>
            </a: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A-21 major revision introduced the concept of MTDC (instead of salaries and 	wages)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A-21 revision capped faculty administration costs @ 3.6%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(allowance) establishing a precedent for capping a portion of F&amp;A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1991</a:t>
            </a:r>
            <a:r>
              <a:rPr lang="en-US" sz="2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A-21 revision caps administrative components (GA,DA,SPA) @ 26%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History And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F&amp;A Cost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(CONTINUED)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 fontScale="70000" lnSpcReduction="20000"/>
          </a:bodyPr>
          <a:lstStyle/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A-21 revision retains the 26% cap, adds the </a:t>
            </a:r>
            <a:r>
              <a:rPr lang="en-US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services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component to the cap, &amp; establishes requirement for university research &amp; clerical and administrative charging</a:t>
            </a: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A-21 revision introduced Cost Accounting Standards (CAS), raises the equipment threshold from $500 to $5,000, changes the term “indirect costs” to “facilities and administrative costs”</a:t>
            </a: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1998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Revision June 1, 1998 Various revisions include establishing a review process to ensure reasonableness of facility costs</a:t>
            </a: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Revision introduces a standard format for the submission of F&amp;A proposals, including a listing of required data elements</a:t>
            </a: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endParaRPr lang="en-US" sz="105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Revision makes A-21 consistent with some provisions of other OMB circulars.  SSFs rates to be reviewed and adjusted at least biennially</a:t>
            </a:r>
          </a:p>
          <a:p>
            <a:pPr marL="847725" indent="-84772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Symbol" pitchFamily="18" charset="2"/>
              <a:buNone/>
            </a:pPr>
            <a:endParaRPr lang="en-US" sz="11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     Major revisions/consolidation of eight OMB Circulars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– 2CFR200 published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referred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 the Uniform Guidance (UG)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3246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F&amp;A?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981075" y="2133600"/>
            <a:ext cx="7331075" cy="3962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2 CFR 200.56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…costs incurred for common or joint purpose… and not readily assignable…</a:t>
            </a:r>
          </a:p>
          <a:p>
            <a:pPr marL="0" eaLnBrk="1" hangingPunct="1">
              <a:lnSpc>
                <a:spcPct val="150000"/>
              </a:lnSpc>
              <a:buFontTx/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costs…must be distributed…base[d on] relative benefits derived.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1CA9B-0FEF-4963-B812-196661EC085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677703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F&amp;A?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CFR 200 Appendix III 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7724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Costs are incurred in support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Harvard’s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functions,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defined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A.1.:  </a:t>
            </a:r>
          </a:p>
          <a:p>
            <a:pPr marL="274320" lvl="1" indent="0">
              <a:lnSpc>
                <a:spcPct val="9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(A01)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Organized research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(A02)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Other sponsored activities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(A03)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Other institutional activities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(A04)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0" lvl="3" indent="0">
              <a:lnSpc>
                <a:spcPct val="90000"/>
              </a:lnSpc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other costs are Indirect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osts.  Indirect costs can benefit multiple functions or a single function. 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AB9CB-C778-480E-8090-DB3FDC516A6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086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Components of F&amp;A Rate</a:t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CFR 200 Appendix III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852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B.</a:t>
            </a:r>
          </a:p>
          <a:p>
            <a:pPr lvl="1"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Depreciation (building and equipment)</a:t>
            </a:r>
          </a:p>
          <a:p>
            <a:pPr lvl="1"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Interest (for debt on buildings and equipment) </a:t>
            </a:r>
          </a:p>
          <a:p>
            <a:pPr lvl="1"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Operations and Maintenance</a:t>
            </a:r>
          </a:p>
          <a:p>
            <a:pPr lvl="1"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General Administration and General Expenses *</a:t>
            </a:r>
          </a:p>
          <a:p>
            <a:pPr lvl="1"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Departmental Administration Expenses *</a:t>
            </a:r>
          </a:p>
          <a:p>
            <a:pPr lvl="1"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Sponsored Programs Administration *</a:t>
            </a:r>
          </a:p>
          <a:p>
            <a:pPr lvl="1"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Library Expenses</a:t>
            </a:r>
          </a:p>
          <a:p>
            <a:pPr lvl="1">
              <a:buFont typeface="Symbol" pitchFamily="18" charset="2"/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Student Administration and Services *</a:t>
            </a:r>
          </a:p>
          <a:p>
            <a:pPr>
              <a:buFont typeface="Symbol" pitchFamily="18" charset="2"/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Defined as Administrative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Section C.8. (26% cap).  All others are Facilities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Symbol" pitchFamily="18" charset="2"/>
              <a:buNone/>
            </a:pPr>
            <a:endParaRPr lang="en-US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 – why the Cap?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906963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Administration</a:t>
            </a:r>
            <a:endParaRPr lang="en-US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departmental costs (including grants managers), school admin costs (deans, local H/R, finance, facility management)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Administration &amp; General Expense</a:t>
            </a:r>
            <a:endParaRPr lang="en-US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&amp; provost offices, most of CADM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Sponsored Projects Administration (SPA)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OSP, part of OTD, OVPR</a:t>
            </a:r>
          </a:p>
          <a:p>
            <a:pPr marL="27432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Services</a:t>
            </a:r>
            <a:endParaRPr lang="en-US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Registrar, Bursar, Student Medical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BAEF-13DD-4EBF-8861-C5E49C7851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0881" y="304800"/>
            <a:ext cx="6745288" cy="9588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F&amp;A Rate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471835"/>
            <a:ext cx="6781800" cy="1627052"/>
          </a:xfrm>
          <a:noFill/>
          <a:ln w="381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lIns="90487" tIns="44450" rIns="90487" bIns="44450">
            <a:normAutofit/>
          </a:bodyPr>
          <a:lstStyle/>
          <a:p>
            <a:pPr marL="0" indent="0">
              <a:buFont typeface="Symbol" pitchFamily="18" charset="2"/>
              <a:buNone/>
            </a:pPr>
            <a:endParaRPr lang="en-US" sz="2000" dirty="0"/>
          </a:p>
          <a:p>
            <a:pPr marL="0" indent="0">
              <a:buFont typeface="Symbol" pitchFamily="18" charset="2"/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osts Benefitting</a:t>
            </a:r>
            <a:r>
              <a:rPr lang="en-US" u="sng" dirty="0" smtClean="0"/>
              <a:t>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</a:p>
          <a:p>
            <a:pPr marL="0" indent="0">
              <a:spcBef>
                <a:spcPct val="10000"/>
              </a:spcBef>
              <a:buFont typeface="Symbol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Direct Costs of Research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(MTDC)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A34D-F484-4A16-8239-D6A795784C05}" type="slidenum">
              <a:rPr lang="en-US"/>
              <a:pPr/>
              <a:t>8</a:t>
            </a:fld>
            <a:endParaRPr lang="en-US"/>
          </a:p>
        </p:txBody>
      </p:sp>
      <p:sp>
        <p:nvSpPr>
          <p:cNvPr id="1466372" name="Rectangle 4"/>
          <p:cNvSpPr>
            <a:spLocks noChangeArrowheads="1"/>
          </p:cNvSpPr>
          <p:nvPr/>
        </p:nvSpPr>
        <p:spPr bwMode="auto">
          <a:xfrm>
            <a:off x="1231900" y="3514725"/>
            <a:ext cx="7620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6373" name="Rectangle 5"/>
          <p:cNvSpPr>
            <a:spLocks noChangeArrowheads="1"/>
          </p:cNvSpPr>
          <p:nvPr/>
        </p:nvSpPr>
        <p:spPr bwMode="auto">
          <a:xfrm>
            <a:off x="658813" y="4951413"/>
            <a:ext cx="45577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dirty="0">
                <a:latin typeface="Book Antiqua" pitchFamily="18" charset="0"/>
              </a:rPr>
              <a:t>University-funded competitive awards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1466374" name="Rectangle 6"/>
          <p:cNvSpPr>
            <a:spLocks noChangeArrowheads="1"/>
          </p:cNvSpPr>
          <p:nvPr/>
        </p:nvSpPr>
        <p:spPr bwMode="auto">
          <a:xfrm>
            <a:off x="3027222" y="4289370"/>
            <a:ext cx="209031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dirty="0" smtClean="0">
                <a:latin typeface="Book Antiqua" pitchFamily="18" charset="0"/>
              </a:rPr>
              <a:t>Over expenditures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466375" name="Rectangle 7"/>
          <p:cNvSpPr>
            <a:spLocks noChangeArrowheads="1"/>
          </p:cNvSpPr>
          <p:nvPr/>
        </p:nvSpPr>
        <p:spPr bwMode="auto">
          <a:xfrm>
            <a:off x="5587020" y="4389229"/>
            <a:ext cx="16240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dirty="0">
                <a:latin typeface="Book Antiqua" pitchFamily="18" charset="0"/>
              </a:rPr>
              <a:t>Committed</a:t>
            </a:r>
          </a:p>
          <a:p>
            <a:pPr>
              <a:spcBef>
                <a:spcPct val="0"/>
              </a:spcBef>
              <a:buClrTx/>
            </a:pPr>
            <a:r>
              <a:rPr lang="en-US" dirty="0">
                <a:latin typeface="Book Antiqua" pitchFamily="18" charset="0"/>
              </a:rPr>
              <a:t>Cost Sharing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1466376" name="Line 8"/>
          <p:cNvSpPr>
            <a:spLocks noChangeShapeType="1"/>
          </p:cNvSpPr>
          <p:nvPr/>
        </p:nvSpPr>
        <p:spPr bwMode="auto">
          <a:xfrm flipV="1">
            <a:off x="1981200" y="2992998"/>
            <a:ext cx="807618" cy="17891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6377" name="Line 9"/>
          <p:cNvSpPr>
            <a:spLocks noChangeShapeType="1"/>
          </p:cNvSpPr>
          <p:nvPr/>
        </p:nvSpPr>
        <p:spPr bwMode="auto">
          <a:xfrm flipH="1" flipV="1">
            <a:off x="3505200" y="2992998"/>
            <a:ext cx="375444" cy="11718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6378" name="Line 10"/>
          <p:cNvSpPr>
            <a:spLocks noChangeShapeType="1"/>
          </p:cNvSpPr>
          <p:nvPr/>
        </p:nvSpPr>
        <p:spPr bwMode="auto">
          <a:xfrm flipH="1" flipV="1">
            <a:off x="3733800" y="2992998"/>
            <a:ext cx="1905000" cy="13962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6380" name="Text Box 12"/>
          <p:cNvSpPr txBox="1">
            <a:spLocks noChangeArrowheads="1"/>
          </p:cNvSpPr>
          <p:nvPr/>
        </p:nvSpPr>
        <p:spPr bwMode="auto">
          <a:xfrm>
            <a:off x="609600" y="4025900"/>
            <a:ext cx="164623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en-US" dirty="0" smtClean="0">
                <a:latin typeface="Times New Roman" pitchFamily="18" charset="0"/>
              </a:rPr>
              <a:t>Research grant expenses</a:t>
            </a:r>
            <a:endParaRPr lang="en-US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466381" name="Line 13"/>
          <p:cNvSpPr>
            <a:spLocks noChangeShapeType="1"/>
          </p:cNvSpPr>
          <p:nvPr/>
        </p:nvSpPr>
        <p:spPr bwMode="auto">
          <a:xfrm flipV="1">
            <a:off x="1104900" y="2992998"/>
            <a:ext cx="1150938" cy="10456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57812" y="1962896"/>
            <a:ext cx="188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F&amp;A Rate</a:t>
            </a: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54363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31FD6-B1DC-4912-AAA1-2C176FAB2AF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287413"/>
              </p:ext>
            </p:extLst>
          </p:nvPr>
        </p:nvGraphicFramePr>
        <p:xfrm>
          <a:off x="381000" y="990600"/>
          <a:ext cx="7966962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20716815" imgH="11230103" progId="Excel.Sheet.12">
                  <p:embed/>
                </p:oleObj>
              </mc:Choice>
              <mc:Fallback>
                <p:oleObj name="Worksheet" r:id="rId4" imgW="20716815" imgH="112301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990600"/>
                        <a:ext cx="7966962" cy="431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510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3334</TotalTime>
  <Words>1043</Words>
  <Application>Microsoft Office PowerPoint</Application>
  <PresentationFormat>On-screen Show (4:3)</PresentationFormat>
  <Paragraphs>235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Calibri</vt:lpstr>
      <vt:lpstr>Symbol</vt:lpstr>
      <vt:lpstr>Times New Roman</vt:lpstr>
      <vt:lpstr>Clarity</vt:lpstr>
      <vt:lpstr>Worksheet</vt:lpstr>
      <vt:lpstr>PowerPoint Presentation</vt:lpstr>
      <vt:lpstr>The History And Evolution of  F&amp;A Cost Rates</vt:lpstr>
      <vt:lpstr>The History And Evolution of  F&amp;A Cost Rates (CONTINUED)</vt:lpstr>
      <vt:lpstr>What is F&amp;A?</vt:lpstr>
      <vt:lpstr> What is F&amp;A? 2 CFR 200 Appendix III   </vt:lpstr>
      <vt:lpstr>8 Components of F&amp;A Rate 2 CFR 200 Appendix III </vt:lpstr>
      <vt:lpstr>Administrative Costs – why the Cap?</vt:lpstr>
      <vt:lpstr>Calculation of F&amp;A Rate</vt:lpstr>
      <vt:lpstr>PowerPoint Presentation</vt:lpstr>
      <vt:lpstr>Calculation of F&amp;A Rate</vt:lpstr>
      <vt:lpstr>Harvard’s F&amp;A Rate Structure</vt:lpstr>
      <vt:lpstr>Base Year Concerns (FY 2018) </vt:lpstr>
      <vt:lpstr>Base Year Concerns (FY 2018) (continued)</vt:lpstr>
      <vt:lpstr>Base Year Concerns (FY 2018) (continued)</vt:lpstr>
      <vt:lpstr>OSP Cost Analysis Team </vt:lpstr>
    </vt:vector>
  </TitlesOfParts>
  <Company>Harvard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FASDSM</dc:creator>
  <cp:lastModifiedBy>Rymut, Jessica C</cp:lastModifiedBy>
  <cp:revision>488</cp:revision>
  <cp:lastPrinted>2014-03-07T15:59:11Z</cp:lastPrinted>
  <dcterms:created xsi:type="dcterms:W3CDTF">2014-01-06T19:28:01Z</dcterms:created>
  <dcterms:modified xsi:type="dcterms:W3CDTF">2017-05-19T12:25:55Z</dcterms:modified>
</cp:coreProperties>
</file>