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9731" autoAdjust="0"/>
  </p:normalViewPr>
  <p:slideViewPr>
    <p:cSldViewPr>
      <p:cViewPr>
        <p:scale>
          <a:sx n="66" d="100"/>
          <a:sy n="66" d="100"/>
        </p:scale>
        <p:origin x="-2982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17437-A053-4A6F-BFC7-661442C01D59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B0911-9022-4CD3-9E99-0D115A111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7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B0911-9022-4CD3-9E99-0D115A111A1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70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Reduce duplication, create efficiencies</a:t>
            </a:r>
          </a:p>
          <a:p>
            <a:r>
              <a:rPr lang="en-US" dirty="0" smtClean="0"/>
              <a:t>Allow SPA to focus on areas where they can add value – more complex proposals and awards</a:t>
            </a:r>
          </a:p>
          <a:p>
            <a:r>
              <a:rPr lang="en-US" dirty="0" smtClean="0"/>
              <a:t>Put more effort into training efforts, brown bag sessions, etc. that have fallen to</a:t>
            </a:r>
            <a:r>
              <a:rPr lang="en-US" baseline="0" dirty="0" smtClean="0"/>
              <a:t> the wayside</a:t>
            </a:r>
          </a:p>
          <a:p>
            <a:r>
              <a:rPr lang="en-US" baseline="0" dirty="0" smtClean="0"/>
              <a:t>Work more proactively in portfolio </a:t>
            </a:r>
            <a:r>
              <a:rPr lang="en-US" baseline="0" dirty="0" err="1" smtClean="0"/>
              <a:t>mgmt</a:t>
            </a:r>
            <a:r>
              <a:rPr lang="en-US" baseline="0" dirty="0" smtClean="0"/>
              <a:t>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part of the </a:t>
            </a:r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HMS NEXT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initiative, a group of Central &amp; Department research administrators were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tasked with minimizing duplication of effort while maintaining compliance. To this end, the group created a pilot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 whereby departments were responsible for review and submission of select proposals and post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submission administrative tasks. The pilot proved very successful and is being expanded to other departments.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B0911-9022-4CD3-9E99-0D115A111A1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3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3B95-34D8-4D15-B8BC-46457DC4D73E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6A56-94EF-4987-9AE6-8823E5A32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1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3B95-34D8-4D15-B8BC-46457DC4D73E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6A56-94EF-4987-9AE6-8823E5A32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0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3B95-34D8-4D15-B8BC-46457DC4D73E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6A56-94EF-4987-9AE6-8823E5A32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1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3B95-34D8-4D15-B8BC-46457DC4D73E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6A56-94EF-4987-9AE6-8823E5A32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8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3B95-34D8-4D15-B8BC-46457DC4D73E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6A56-94EF-4987-9AE6-8823E5A32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3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3B95-34D8-4D15-B8BC-46457DC4D73E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6A56-94EF-4987-9AE6-8823E5A32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9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3B95-34D8-4D15-B8BC-46457DC4D73E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6A56-94EF-4987-9AE6-8823E5A32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5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3B95-34D8-4D15-B8BC-46457DC4D73E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6A56-94EF-4987-9AE6-8823E5A32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9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3B95-34D8-4D15-B8BC-46457DC4D73E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6A56-94EF-4987-9AE6-8823E5A32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7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3B95-34D8-4D15-B8BC-46457DC4D73E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6A56-94EF-4987-9AE6-8823E5A32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1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3B95-34D8-4D15-B8BC-46457DC4D73E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6A56-94EF-4987-9AE6-8823E5A32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2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A3B95-34D8-4D15-B8BC-46457DC4D73E}" type="datetimeFigureOut">
              <a:rPr lang="en-US" smtClean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86A56-94EF-4987-9AE6-8823E5A32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0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HMS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="1" dirty="0" smtClean="0"/>
              <a:t>fficiency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/>
              <a:t>roject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4384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Cell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Biology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Microbiology &amp;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Immunobiology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Neurobiology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Biological Chemistry and Molecular Pharmacology 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Systems Biology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Sponsored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Programs Administration</a:t>
            </a:r>
          </a:p>
          <a:p>
            <a:pPr>
              <a:spcBef>
                <a:spcPts val="0"/>
              </a:spcBef>
            </a:pP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600" dirty="0" smtClean="0">
                <a:solidFill>
                  <a:schemeClr val="tx1"/>
                </a:solidFill>
              </a:rPr>
              <a:t> RAS Friday – May 15, 2015</a:t>
            </a:r>
          </a:p>
          <a:p>
            <a:pPr>
              <a:spcBef>
                <a:spcPts val="0"/>
              </a:spcBef>
            </a:pPr>
            <a:r>
              <a:rPr lang="en-US" sz="2600" dirty="0" smtClean="0">
                <a:solidFill>
                  <a:schemeClr val="tx1"/>
                </a:solidFill>
              </a:rPr>
              <a:t>Rachel Cahoon, Director Sponsored Programs Administration</a:t>
            </a:r>
            <a:endParaRPr lang="en-US" sz="2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8343"/>
            <a:ext cx="105727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37" y="381000"/>
            <a:ext cx="105727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63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Efficiency Project – What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Cell Biology, Microbiology </a:t>
            </a:r>
            <a:r>
              <a:rPr lang="en-US" sz="2000" dirty="0"/>
              <a:t>&amp; </a:t>
            </a:r>
            <a:r>
              <a:rPr lang="en-US" sz="2000" dirty="0" smtClean="0"/>
              <a:t>Immunobiology, </a:t>
            </a:r>
            <a:r>
              <a:rPr lang="en-US" sz="2000" dirty="0" smtClean="0"/>
              <a:t>Neurobiology, </a:t>
            </a:r>
            <a:r>
              <a:rPr lang="en-US" sz="2000" dirty="0" smtClean="0"/>
              <a:t>and SPA participated in the </a:t>
            </a:r>
            <a:r>
              <a:rPr lang="en-US" sz="2000" dirty="0"/>
              <a:t>“Optimizing </a:t>
            </a:r>
            <a:r>
              <a:rPr lang="en-US" sz="2000" dirty="0" smtClean="0"/>
              <a:t>Efficiency </a:t>
            </a:r>
            <a:r>
              <a:rPr lang="en-US" sz="2000" dirty="0"/>
              <a:t>&amp; Compliance” subgroup under the Shared Administrative Services work </a:t>
            </a:r>
            <a:r>
              <a:rPr lang="en-US" sz="2000" dirty="0" smtClean="0"/>
              <a:t>stream as part of </a:t>
            </a:r>
            <a:r>
              <a:rPr lang="en-US" sz="2000" i="1" dirty="0" err="1" smtClean="0"/>
              <a:t>HMSNext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 smtClean="0"/>
              <a:t>One of </a:t>
            </a:r>
            <a:r>
              <a:rPr lang="en-US" sz="2000" dirty="0"/>
              <a:t>the questions </a:t>
            </a:r>
            <a:r>
              <a:rPr lang="en-US" sz="2000" dirty="0" smtClean="0"/>
              <a:t>the committee was charged with exploring was:</a:t>
            </a:r>
            <a:endParaRPr lang="en-US" sz="2000" dirty="0"/>
          </a:p>
          <a:p>
            <a:pPr marL="182880" indent="0" algn="ctr">
              <a:buNone/>
            </a:pPr>
            <a:r>
              <a:rPr lang="en-US" sz="2000" b="1" i="1" dirty="0" smtClean="0"/>
              <a:t>“Can </a:t>
            </a:r>
            <a:r>
              <a:rPr lang="en-US" sz="2000" b="1" i="1" dirty="0"/>
              <a:t>we rationalize distribution of labor between </a:t>
            </a:r>
            <a:r>
              <a:rPr lang="en-US" sz="2000" b="1" i="1" dirty="0" smtClean="0"/>
              <a:t>research </a:t>
            </a:r>
            <a:r>
              <a:rPr lang="en-US" sz="2000" b="1" i="1" dirty="0"/>
              <a:t>departments and central offices to </a:t>
            </a:r>
            <a:r>
              <a:rPr lang="en-US" sz="2000" b="1" i="1" dirty="0" smtClean="0"/>
              <a:t>minimize </a:t>
            </a:r>
            <a:r>
              <a:rPr lang="en-US" sz="2000" b="1" i="1" dirty="0"/>
              <a:t>duplication of effort but maintain compliance</a:t>
            </a:r>
            <a:r>
              <a:rPr lang="en-US" sz="2000" b="1" i="1" dirty="0" smtClean="0"/>
              <a:t>?”</a:t>
            </a:r>
          </a:p>
          <a:p>
            <a:pPr marL="182880" indent="0" algn="ctr">
              <a:buNone/>
            </a:pPr>
            <a:endParaRPr lang="en-US" sz="2000" b="1" i="1" dirty="0" smtClean="0"/>
          </a:p>
          <a:p>
            <a:pPr>
              <a:spcBef>
                <a:spcPts val="1200"/>
              </a:spcBef>
            </a:pPr>
            <a:r>
              <a:rPr lang="en-US" sz="2000" dirty="0" smtClean="0"/>
              <a:t>Cell </a:t>
            </a:r>
            <a:r>
              <a:rPr lang="en-US" sz="2000" dirty="0" smtClean="0"/>
              <a:t>Biology, </a:t>
            </a:r>
            <a:r>
              <a:rPr lang="en-US" sz="2000" dirty="0"/>
              <a:t>Microbiology &amp; </a:t>
            </a:r>
            <a:r>
              <a:rPr lang="en-US" sz="2000" dirty="0" err="1" smtClean="0"/>
              <a:t>Immunobiology</a:t>
            </a:r>
            <a:r>
              <a:rPr lang="en-US" sz="2000" dirty="0"/>
              <a:t>, </a:t>
            </a:r>
            <a:r>
              <a:rPr lang="en-US" sz="2000" dirty="0" smtClean="0"/>
              <a:t>BCMP, and </a:t>
            </a:r>
            <a:r>
              <a:rPr lang="en-US" sz="2000" dirty="0"/>
              <a:t>Neurobiology have been delegated signing authority to submit a pre-determined list of items directly to sponsoring </a:t>
            </a:r>
            <a:r>
              <a:rPr lang="en-US" sz="2000" dirty="0" smtClean="0"/>
              <a:t>agencies</a:t>
            </a:r>
            <a:r>
              <a:rPr lang="en-US" sz="2000" dirty="0" smtClean="0"/>
              <a:t>.</a:t>
            </a:r>
            <a:r>
              <a:rPr lang="en-US" dirty="0"/>
              <a:t> </a:t>
            </a:r>
            <a:r>
              <a:rPr lang="en-US" sz="2000" dirty="0"/>
              <a:t>{</a:t>
            </a:r>
            <a:r>
              <a:rPr lang="en-US" sz="2000" dirty="0" smtClean="0"/>
              <a:t>Systems </a:t>
            </a:r>
            <a:r>
              <a:rPr lang="en-US" sz="2000" dirty="0"/>
              <a:t>Biology joined the Efficiency Project in March 2015</a:t>
            </a:r>
            <a:r>
              <a:rPr lang="en-US" sz="2000" dirty="0" smtClean="0"/>
              <a:t>.}  </a:t>
            </a:r>
            <a:endParaRPr lang="en-US" sz="2000" dirty="0"/>
          </a:p>
          <a:p>
            <a:pPr lvl="0"/>
            <a:endParaRPr lang="en-US" dirty="0"/>
          </a:p>
          <a:p>
            <a:pPr>
              <a:spcBef>
                <a:spcPts val="120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220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3300" dirty="0" smtClean="0"/>
              <a:t>Breakdown of Proposals</a:t>
            </a:r>
            <a:r>
              <a:rPr lang="en-US" sz="3300" dirty="0"/>
              <a:t>: </a:t>
            </a:r>
            <a:r>
              <a:rPr lang="en-US" sz="3300" dirty="0" smtClean="0"/>
              <a:t>Sept</a:t>
            </a:r>
            <a:r>
              <a:rPr lang="en-US" sz="3300" dirty="0"/>
              <a:t>. 2013 – Aug. </a:t>
            </a:r>
            <a:r>
              <a:rPr lang="en-US" sz="3300" dirty="0" smtClean="0"/>
              <a:t>2014</a:t>
            </a:r>
            <a:endParaRPr lang="en-US" sz="3300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458788" y="1446213"/>
            <a:ext cx="8226425" cy="4725987"/>
            <a:chOff x="289" y="911"/>
            <a:chExt cx="5182" cy="2977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" y="911"/>
              <a:ext cx="5182" cy="2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908" y="2997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729" y="911"/>
              <a:ext cx="3167" cy="21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9" y="1135"/>
              <a:ext cx="2257" cy="1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9" y="1135"/>
              <a:ext cx="2257" cy="1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611" y="1021"/>
              <a:ext cx="88" cy="88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3740" y="959"/>
              <a:ext cx="333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SPA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3611" y="1324"/>
              <a:ext cx="88" cy="88"/>
            </a:xfrm>
            <a:prstGeom prst="rect">
              <a:avLst/>
            </a:prstGeom>
            <a:solidFill>
              <a:srgbClr val="B7DE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3740" y="1262"/>
              <a:ext cx="1192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EP Departments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1729" y="911"/>
              <a:ext cx="3167" cy="2165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3321" y="2005"/>
              <a:ext cx="25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86%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2588" y="1463"/>
              <a:ext cx="2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cs typeface="Arial" pitchFamily="34" charset="0"/>
                </a:rPr>
                <a:t>14%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577" y="3209"/>
              <a:ext cx="4427" cy="6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577" y="3188"/>
              <a:ext cx="12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Total</a:t>
              </a:r>
              <a:r>
                <a:rPr kumimoji="0" lang="en-US" altLang="en-US" sz="18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requests</a:t>
              </a: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:  1320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2026" y="3188"/>
              <a:ext cx="1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577" y="3412"/>
              <a:ext cx="22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734" y="3412"/>
              <a:ext cx="56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A:  1137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1265" y="3412"/>
              <a:ext cx="11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577" y="3634"/>
              <a:ext cx="2245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Efficiency Project Departments:  183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2964" y="3634"/>
              <a:ext cx="109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824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275</Words>
  <Application>Microsoft Office PowerPoint</Application>
  <PresentationFormat>On-screen Show (4:3)</PresentationFormat>
  <Paragraphs>42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 HMS Efficiency Project</vt:lpstr>
      <vt:lpstr>Efficiency Project – What and Why?</vt:lpstr>
      <vt:lpstr>Breakdown of Proposals: Sept. 2013 – Aug. 2014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 Efficiency Project</dc:title>
  <dc:creator>RMC7</dc:creator>
  <cp:lastModifiedBy>Cahoon, Rachel M.</cp:lastModifiedBy>
  <cp:revision>24</cp:revision>
  <dcterms:created xsi:type="dcterms:W3CDTF">2013-09-05T13:18:06Z</dcterms:created>
  <dcterms:modified xsi:type="dcterms:W3CDTF">2015-05-14T15:11:29Z</dcterms:modified>
</cp:coreProperties>
</file>