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14"/>
  </p:notesMasterIdLst>
  <p:sldIdLst>
    <p:sldId id="303" r:id="rId4"/>
    <p:sldId id="315" r:id="rId5"/>
    <p:sldId id="324" r:id="rId6"/>
    <p:sldId id="336" r:id="rId7"/>
    <p:sldId id="332" r:id="rId8"/>
    <p:sldId id="333" r:id="rId9"/>
    <p:sldId id="334" r:id="rId10"/>
    <p:sldId id="322" r:id="rId11"/>
    <p:sldId id="337" r:id="rId12"/>
    <p:sldId id="32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2523"/>
    <a:srgbClr val="3C689E"/>
    <a:srgbClr val="2744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434" autoAdjust="0"/>
  </p:normalViewPr>
  <p:slideViewPr>
    <p:cSldViewPr>
      <p:cViewPr varScale="1">
        <p:scale>
          <a:sx n="70" d="100"/>
          <a:sy n="70" d="100"/>
        </p:scale>
        <p:origin x="744"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1" d="100"/>
          <a:sy n="41" d="100"/>
        </p:scale>
        <p:origin x="-2347" y="-8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2446" tIns="46223" rIns="92446" bIns="46223" rtlCol="0"/>
          <a:lstStyle>
            <a:lvl1pPr algn="r">
              <a:defRPr sz="1200"/>
            </a:lvl1pPr>
          </a:lstStyle>
          <a:p>
            <a:fld id="{F105C712-C9A9-4AB1-820C-59BE84396258}" type="datetimeFigureOut">
              <a:rPr lang="en-US" smtClean="0"/>
              <a:pPr/>
              <a:t>5/10/2017</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2446" tIns="46223" rIns="92446" bIns="46223" rtlCol="0" anchor="b"/>
          <a:lstStyle>
            <a:lvl1pPr algn="r">
              <a:defRPr sz="1200"/>
            </a:lvl1pPr>
          </a:lstStyle>
          <a:p>
            <a:fld id="{4AFD937D-2856-41CC-A86C-3564F00CF7D6}" type="slidenum">
              <a:rPr lang="en-US" smtClean="0"/>
              <a:pPr/>
              <a:t>‹#›</a:t>
            </a:fld>
            <a:endParaRPr lang="en-US"/>
          </a:p>
        </p:txBody>
      </p:sp>
    </p:spTree>
    <p:extLst>
      <p:ext uri="{BB962C8B-B14F-4D97-AF65-F5344CB8AC3E}">
        <p14:creationId xmlns:p14="http://schemas.microsoft.com/office/powerpoint/2010/main" val="4278341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Portal aka FRAP</a:t>
            </a:r>
            <a:endParaRPr lang="en-US" dirty="0"/>
          </a:p>
        </p:txBody>
      </p:sp>
      <p:sp>
        <p:nvSpPr>
          <p:cNvPr id="4" name="Slide Number Placeholder 3"/>
          <p:cNvSpPr>
            <a:spLocks noGrp="1"/>
          </p:cNvSpPr>
          <p:nvPr>
            <p:ph type="sldNum" sz="quarter" idx="10"/>
          </p:nvPr>
        </p:nvSpPr>
        <p:spPr/>
        <p:txBody>
          <a:bodyPr/>
          <a:lstStyle/>
          <a:p>
            <a:fld id="{4AFD937D-2856-41CC-A86C-3564F00CF7D6}" type="slidenum">
              <a:rPr lang="en-US" smtClean="0"/>
              <a:pPr/>
              <a:t>2</a:t>
            </a:fld>
            <a:endParaRPr lang="en-US"/>
          </a:p>
        </p:txBody>
      </p:sp>
    </p:spTree>
    <p:extLst>
      <p:ext uri="{BB962C8B-B14F-4D97-AF65-F5344CB8AC3E}">
        <p14:creationId xmlns:p14="http://schemas.microsoft.com/office/powerpoint/2010/main" val="3754142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US" dirty="0"/>
          </a:p>
        </p:txBody>
      </p:sp>
      <p:sp>
        <p:nvSpPr>
          <p:cNvPr id="4" name="Slide Number Placeholder 3"/>
          <p:cNvSpPr>
            <a:spLocks noGrp="1"/>
          </p:cNvSpPr>
          <p:nvPr>
            <p:ph type="sldNum" sz="quarter" idx="10"/>
          </p:nvPr>
        </p:nvSpPr>
        <p:spPr/>
        <p:txBody>
          <a:bodyPr/>
          <a:lstStyle/>
          <a:p>
            <a:fld id="{4AFD937D-2856-41CC-A86C-3564F00CF7D6}"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834485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8305800"/>
            <a:ext cx="5753863" cy="293370"/>
          </a:xfrm>
        </p:spPr>
        <p:txBody>
          <a:bodyPr>
            <a:normAutofit fontScale="25000" lnSpcReduction="20000"/>
          </a:bodyPr>
          <a:lstStyle/>
          <a:p>
            <a:pPr marL="0" indent="0">
              <a:buNone/>
            </a:pPr>
            <a:r>
              <a:rPr lang="en-US" sz="1200" b="1" dirty="0" smtClean="0"/>
              <a:t>1.  Checks &amp; Wires—non-LOC payments</a:t>
            </a:r>
          </a:p>
          <a:p>
            <a:pPr marL="400050" lvl="1" indent="0">
              <a:buNone/>
            </a:pPr>
            <a:r>
              <a:rPr lang="en-US" sz="1200" dirty="0" smtClean="0"/>
              <a:t>Comes in daily and processed: directly to the GL within 3 business days, transferred  to ADS (ADS post payments at its own schedule) , transferred to OSP Suspense account. Income posted to the latest Main Account group.</a:t>
            </a:r>
          </a:p>
          <a:p>
            <a:pPr marL="400050" lvl="1" indent="0">
              <a:buNone/>
            </a:pPr>
            <a:r>
              <a:rPr lang="en-US" sz="1200" dirty="0" smtClean="0"/>
              <a:t>We Inform Central Administrators when received income exceeds obligated amount.</a:t>
            </a:r>
            <a:endParaRPr lang="en-US" sz="1200" b="1" dirty="0" smtClean="0"/>
          </a:p>
          <a:p>
            <a:pPr marL="457200" lvl="2" indent="0">
              <a:buNone/>
            </a:pPr>
            <a:endParaRPr lang="en-US" sz="1200" b="1" dirty="0" smtClean="0"/>
          </a:p>
          <a:p>
            <a:pPr marL="571500" lvl="1" indent="-171450">
              <a:buFont typeface="Arial" panose="020B0604020202020204" pitchFamily="34" charset="0"/>
              <a:buChar char="•"/>
            </a:pPr>
            <a:r>
              <a:rPr lang="en-US" sz="1200" b="1" dirty="0" smtClean="0"/>
              <a:t>Checks - approx. 375 checks per month</a:t>
            </a:r>
            <a:endParaRPr lang="en-US" sz="1200" dirty="0" smtClean="0"/>
          </a:p>
          <a:p>
            <a:pPr marL="400050" lvl="1" indent="0">
              <a:buNone/>
            </a:pPr>
            <a:r>
              <a:rPr lang="en-US" sz="1200" dirty="0" smtClean="0"/>
              <a:t>Most checks received go directly into the OSP lockbox, (85%).  When checks are received in the lockbox, they are “cashed” immediately.  This helps to avoid lost, misdirected or stale dated checks.  Please be sure to provide the lockbox address to your sponsors that pay by check and request they reference the fund or project number.</a:t>
            </a:r>
          </a:p>
          <a:p>
            <a:pPr marL="400050" lvl="1" indent="0">
              <a:buNone/>
            </a:pPr>
            <a:r>
              <a:rPr lang="en-US" sz="1200" dirty="0" smtClean="0"/>
              <a:t>15% of checks come as physical checks.</a:t>
            </a:r>
          </a:p>
          <a:p>
            <a:pPr marL="571500" lvl="1" indent="-171450">
              <a:buFont typeface="Arial" panose="020B0604020202020204" pitchFamily="34" charset="0"/>
              <a:buChar char="•"/>
            </a:pPr>
            <a:r>
              <a:rPr lang="fr-FR" sz="1200" b="1" dirty="0" err="1" smtClean="0"/>
              <a:t>Wires</a:t>
            </a:r>
            <a:r>
              <a:rPr lang="fr-FR" sz="1200" b="1" dirty="0" smtClean="0"/>
              <a:t> - </a:t>
            </a:r>
            <a:r>
              <a:rPr lang="fr-FR" sz="1200" b="1" dirty="0" err="1" smtClean="0"/>
              <a:t>approx</a:t>
            </a:r>
            <a:r>
              <a:rPr lang="fr-FR" sz="1200" b="1" dirty="0" smtClean="0"/>
              <a:t>. 190 non-LOC </a:t>
            </a:r>
            <a:r>
              <a:rPr lang="fr-FR" sz="1200" b="1" dirty="0" err="1" smtClean="0"/>
              <a:t>wires</a:t>
            </a:r>
            <a:r>
              <a:rPr lang="fr-FR" sz="1200" b="1" dirty="0" smtClean="0"/>
              <a:t> per </a:t>
            </a:r>
            <a:r>
              <a:rPr lang="fr-FR" sz="1200" b="1" dirty="0" err="1" smtClean="0"/>
              <a:t>month</a:t>
            </a:r>
            <a:endParaRPr lang="fr-FR" sz="1200" b="1" dirty="0" smtClean="0"/>
          </a:p>
          <a:p>
            <a:pPr marL="400050" lvl="1" indent="0">
              <a:buNone/>
            </a:pPr>
            <a:r>
              <a:rPr lang="en-US" sz="1200" dirty="0" smtClean="0"/>
              <a:t>Not all wires contain information that will identify the award.  Please forward any sponsored payment notifications you receive to OSP or check with us if you were expecting a payment that hasn’t hit your fund. </a:t>
            </a:r>
          </a:p>
          <a:p>
            <a:pPr marL="400050" lvl="1" indent="0">
              <a:buNone/>
            </a:pPr>
            <a:r>
              <a:rPr lang="en-US" sz="1200" dirty="0" smtClean="0"/>
              <a:t> </a:t>
            </a:r>
          </a:p>
          <a:p>
            <a:pPr marL="0" indent="0">
              <a:buNone/>
            </a:pPr>
            <a:r>
              <a:rPr lang="en-US" sz="1200" b="1" dirty="0" smtClean="0"/>
              <a:t>2.  Assist in Monitoring GL vs GMAS Reconciliation</a:t>
            </a:r>
          </a:p>
          <a:p>
            <a:pPr marL="400050" lvl="1" indent="0">
              <a:buNone/>
            </a:pPr>
            <a:r>
              <a:rPr lang="en-US" sz="1200" dirty="0" smtClean="0"/>
              <a:t>Each non-LOC payment has three components: Receivable/Payment/Receipt.</a:t>
            </a:r>
          </a:p>
          <a:p>
            <a:pPr marL="0" indent="0">
              <a:buNone/>
            </a:pPr>
            <a:r>
              <a:rPr lang="en-US" sz="1200" b="1" dirty="0" smtClean="0"/>
              <a:t>3.  Suspense account--</a:t>
            </a:r>
            <a:r>
              <a:rPr lang="en-US" sz="1200" dirty="0" smtClean="0"/>
              <a:t>used when award is not setup or amount exceeds obligated amount.  Managed by Ada </a:t>
            </a:r>
            <a:r>
              <a:rPr lang="en-US" sz="1200" dirty="0" err="1" smtClean="0"/>
              <a:t>Magistro</a:t>
            </a:r>
            <a:r>
              <a:rPr lang="en-US" sz="1200" dirty="0" smtClean="0"/>
              <a:t>, Senior Financial Analyst.</a:t>
            </a:r>
          </a:p>
          <a:p>
            <a:pPr marL="0" indent="0">
              <a:buNone/>
            </a:pPr>
            <a:endParaRPr lang="en-US" sz="1200" dirty="0" smtClean="0"/>
          </a:p>
          <a:p>
            <a:pPr marL="0" indent="0">
              <a:buNone/>
            </a:pPr>
            <a:r>
              <a:rPr lang="en-US" sz="1200" b="1" dirty="0" smtClean="0"/>
              <a:t>4.  OSP Cash Team shared mailbox: </a:t>
            </a:r>
            <a:r>
              <a:rPr lang="en-US" sz="1200" dirty="0" smtClean="0">
                <a:solidFill>
                  <a:srgbClr val="0070C0"/>
                </a:solidFill>
              </a:rPr>
              <a:t>OSPCashTeam@Harvard.edu</a:t>
            </a:r>
            <a:endParaRPr lang="en-US" sz="1200" b="1" dirty="0" smtClean="0"/>
          </a:p>
          <a:p>
            <a:pPr marL="0" indent="0">
              <a:buNone/>
            </a:pPr>
            <a:r>
              <a:rPr lang="en-US" sz="1200" dirty="0" smtClean="0"/>
              <a:t>Please be sure to use this email address if you require a prompt response as it is available to multiple FRBC members.  We reply to emails the same or the next business day.</a:t>
            </a:r>
          </a:p>
          <a:p>
            <a:pPr marL="0" indent="0">
              <a:buNone/>
            </a:pPr>
            <a:r>
              <a:rPr lang="en-US" sz="1200" b="1" dirty="0" smtClean="0"/>
              <a:t>5.  ACH Forms.  </a:t>
            </a:r>
            <a:r>
              <a:rPr lang="en-US" sz="1200" dirty="0" smtClean="0"/>
              <a:t>Cash Management Office, part of OTM, is required to sign off on all ACH forms.  Please forward your forms to the FRBC team.  Please be sure to fill out any award information required on the sponsor form prior to submission to OSP for approval.  We will fill out the bank information and submit it to CM for signature.  It could take one to two business days for them to return the signed form.</a:t>
            </a:r>
            <a:r>
              <a:rPr lang="en-US" sz="1100" dirty="0" smtClean="0"/>
              <a:t>-</a:t>
            </a:r>
            <a:r>
              <a:rPr lang="en-US" sz="1100" baseline="0" dirty="0" smtClean="0"/>
              <a:t> </a:t>
            </a:r>
            <a:r>
              <a:rPr lang="en-US" sz="1100" dirty="0" smtClean="0"/>
              <a:t>OSP FRBC Team is responsible for processing</a:t>
            </a:r>
            <a:r>
              <a:rPr lang="en-US" sz="1100" baseline="0" dirty="0" smtClean="0"/>
              <a:t> sponsored Income (not refunds to expenses);</a:t>
            </a:r>
          </a:p>
          <a:p>
            <a:pPr marL="3657600" lvl="8" indent="0" algn="l">
              <a:buFontTx/>
              <a:buNone/>
            </a:pPr>
            <a:endParaRPr lang="en-US" sz="1100" baseline="0" dirty="0" smtClean="0"/>
          </a:p>
          <a:p>
            <a:pPr lvl="1" algn="l"/>
            <a:r>
              <a:rPr lang="en-US" sz="1100" baseline="0" dirty="0" smtClean="0"/>
              <a:t>- OSP FRBC Team receives and processes abt. 12% of non-sponsored payments a month. </a:t>
            </a:r>
          </a:p>
          <a:p>
            <a:pPr lvl="8" algn="l"/>
            <a:endParaRPr lang="en-US" sz="1100" baseline="0" dirty="0" smtClean="0"/>
          </a:p>
          <a:p>
            <a:pPr marL="457200" lvl="1" indent="0" algn="l">
              <a:buFontTx/>
              <a:buNone/>
            </a:pPr>
            <a:r>
              <a:rPr lang="en-US" sz="1100" baseline="0" dirty="0" smtClean="0"/>
              <a:t>- ACH Form Processing Procedure: (http:// ?)</a:t>
            </a:r>
          </a:p>
          <a:p>
            <a:pPr marL="3657600" lvl="8" indent="0" algn="l">
              <a:buFontTx/>
              <a:buNone/>
            </a:pPr>
            <a:endParaRPr lang="en-US" sz="1100" baseline="0" dirty="0" smtClean="0"/>
          </a:p>
          <a:p>
            <a:pPr marL="457200" lvl="1" indent="0" algn="l">
              <a:buFontTx/>
              <a:buNone/>
            </a:pPr>
            <a:r>
              <a:rPr lang="en-US" sz="1100" baseline="0" dirty="0" smtClean="0"/>
              <a:t>- Vendor Forms should be prepared and signed by SPA or Dept.</a:t>
            </a:r>
          </a:p>
          <a:p>
            <a:pPr lvl="8" algn="l"/>
            <a:endParaRPr lang="en-US" baseline="0" dirty="0" smtClean="0"/>
          </a:p>
          <a:p>
            <a:pPr algn="l"/>
            <a:endParaRPr lang="en-US" dirty="0"/>
          </a:p>
        </p:txBody>
      </p:sp>
      <p:sp>
        <p:nvSpPr>
          <p:cNvPr id="4" name="Slide Number Placeholder 3"/>
          <p:cNvSpPr>
            <a:spLocks noGrp="1"/>
          </p:cNvSpPr>
          <p:nvPr>
            <p:ph type="sldNum" sz="quarter" idx="10"/>
          </p:nvPr>
        </p:nvSpPr>
        <p:spPr/>
        <p:txBody>
          <a:bodyPr/>
          <a:lstStyle/>
          <a:p>
            <a:fld id="{4AFD937D-2856-41CC-A86C-3564F00CF7D6}" type="slidenum">
              <a:rPr lang="en-US" smtClean="0"/>
              <a:pPr/>
              <a:t>4</a:t>
            </a:fld>
            <a:endParaRPr lang="en-US"/>
          </a:p>
        </p:txBody>
      </p:sp>
    </p:spTree>
    <p:extLst>
      <p:ext uri="{BB962C8B-B14F-4D97-AF65-F5344CB8AC3E}">
        <p14:creationId xmlns:p14="http://schemas.microsoft.com/office/powerpoint/2010/main" val="557177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D937D-2856-41CC-A86C-3564F00CF7D6}" type="slidenum">
              <a:rPr lang="en-US" smtClean="0"/>
              <a:pPr/>
              <a:t>5</a:t>
            </a:fld>
            <a:endParaRPr lang="en-US"/>
          </a:p>
        </p:txBody>
      </p:sp>
    </p:spTree>
    <p:extLst>
      <p:ext uri="{BB962C8B-B14F-4D97-AF65-F5344CB8AC3E}">
        <p14:creationId xmlns:p14="http://schemas.microsoft.com/office/powerpoint/2010/main" val="1110302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Keri </a:t>
            </a:r>
            <a:r>
              <a:rPr lang="en-US" sz="1200" b="1" kern="1200" dirty="0" err="1" smtClean="0">
                <a:solidFill>
                  <a:schemeClr val="tx1"/>
                </a:solidFill>
                <a:effectLst/>
                <a:latin typeface="+mn-lt"/>
                <a:ea typeface="+mn-ea"/>
                <a:cs typeface="+mn-cs"/>
              </a:rPr>
              <a:t>Lemasters</a:t>
            </a:r>
            <a:r>
              <a:rPr lang="en-US" sz="1200" b="1" kern="1200" dirty="0" smtClean="0">
                <a:solidFill>
                  <a:schemeClr val="tx1"/>
                </a:solidFill>
                <a:effectLst/>
                <a:latin typeface="+mn-lt"/>
                <a:ea typeface="+mn-ea"/>
                <a:cs typeface="+mn-cs"/>
              </a:rPr>
              <a:t>- Cash Management Accountant</a:t>
            </a:r>
            <a:endParaRPr lang="en-US" sz="10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0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Manage all aspects of FRAP (Financial Reporting Application Portal)</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Responsible for the FRAP Inbox which can field up to 30 emails a day from Sponsors and Departments about invoicing and reporting issues</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Set up new users in FRAP</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Liaison between FSS and OSP for any irregularities in Data Quality</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Administrative access in FRAP which allows me to manipulate data which flows from GMAS and the Harvard Data Warehouse into FRAP </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Train new users</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Approve approximately 200-300 invoices in FRAP a month</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Email and mail all invoices and reports that need back up documentation </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FRAP is on schedule to transition to </a:t>
            </a:r>
            <a:r>
              <a:rPr lang="en-US" sz="1200" b="1" kern="1200" dirty="0" smtClean="0">
                <a:solidFill>
                  <a:schemeClr val="tx1"/>
                </a:solidFill>
                <a:effectLst/>
                <a:latin typeface="+mn-lt"/>
                <a:ea typeface="+mn-ea"/>
                <a:cs typeface="+mn-cs"/>
              </a:rPr>
              <a:t>FIRST</a:t>
            </a:r>
            <a:r>
              <a:rPr lang="en-US" sz="1200" kern="1200" dirty="0" smtClean="0">
                <a:solidFill>
                  <a:schemeClr val="tx1"/>
                </a:solidFill>
                <a:effectLst/>
                <a:latin typeface="+mn-lt"/>
                <a:ea typeface="+mn-ea"/>
                <a:cs typeface="+mn-cs"/>
              </a:rPr>
              <a:t>- (Financial Invoicing and Reporting Strategic Transition) by August 2017, which will bring reporting and invoicing into GMAS</a:t>
            </a:r>
            <a:endParaRPr lang="en-US" sz="105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Information Management</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Consult OSP staff when there are questions about how a project should be set up for invoicing or reporting</a:t>
            </a:r>
            <a:endParaRPr lang="en-US"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Notify SPA when there are issues in GMAS set up for awards </a:t>
            </a:r>
            <a:r>
              <a:rPr lang="en-US" sz="1200" kern="1200" dirty="0" err="1" smtClean="0">
                <a:solidFill>
                  <a:schemeClr val="tx1"/>
                </a:solidFill>
                <a:effectLst/>
                <a:latin typeface="+mn-lt"/>
                <a:ea typeface="+mn-ea"/>
                <a:cs typeface="+mn-cs"/>
              </a:rPr>
              <a:t>ie</a:t>
            </a:r>
            <a:r>
              <a:rPr lang="en-US" sz="1200" kern="1200" dirty="0" smtClean="0">
                <a:solidFill>
                  <a:schemeClr val="tx1"/>
                </a:solidFill>
                <a:effectLst/>
                <a:latin typeface="+mn-lt"/>
                <a:ea typeface="+mn-ea"/>
                <a:cs typeface="+mn-cs"/>
              </a:rPr>
              <a:t>. IDC Rates and Award Numbers</a:t>
            </a:r>
            <a:endParaRPr lang="en-US" sz="105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AFD937D-2856-41CC-A86C-3564F00CF7D6}" type="slidenum">
              <a:rPr lang="en-US" smtClean="0"/>
              <a:pPr/>
              <a:t>6</a:t>
            </a:fld>
            <a:endParaRPr lang="en-US"/>
          </a:p>
        </p:txBody>
      </p:sp>
    </p:spTree>
    <p:extLst>
      <p:ext uri="{BB962C8B-B14F-4D97-AF65-F5344CB8AC3E}">
        <p14:creationId xmlns:p14="http://schemas.microsoft.com/office/powerpoint/2010/main" val="3717682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AFD937D-2856-41CC-A86C-3564F00CF7D6}" type="slidenum">
              <a:rPr lang="en-US" smtClean="0"/>
              <a:pPr/>
              <a:t>7</a:t>
            </a:fld>
            <a:endParaRPr lang="en-US"/>
          </a:p>
        </p:txBody>
      </p:sp>
    </p:spTree>
    <p:extLst>
      <p:ext uri="{BB962C8B-B14F-4D97-AF65-F5344CB8AC3E}">
        <p14:creationId xmlns:p14="http://schemas.microsoft.com/office/powerpoint/2010/main" val="3051976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8305800"/>
            <a:ext cx="5753863" cy="29337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FD937D-2856-41CC-A86C-3564F00CF7D6}" type="slidenum">
              <a:rPr lang="en-US" smtClean="0"/>
              <a:pPr/>
              <a:t>8</a:t>
            </a:fld>
            <a:endParaRPr lang="en-US"/>
          </a:p>
        </p:txBody>
      </p:sp>
    </p:spTree>
    <p:extLst>
      <p:ext uri="{BB962C8B-B14F-4D97-AF65-F5344CB8AC3E}">
        <p14:creationId xmlns:p14="http://schemas.microsoft.com/office/powerpoint/2010/main" val="3756923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Portal aka FRAP</a:t>
            </a:r>
            <a:endParaRPr lang="en-US" dirty="0"/>
          </a:p>
        </p:txBody>
      </p:sp>
      <p:sp>
        <p:nvSpPr>
          <p:cNvPr id="4" name="Slide Number Placeholder 3"/>
          <p:cNvSpPr>
            <a:spLocks noGrp="1"/>
          </p:cNvSpPr>
          <p:nvPr>
            <p:ph type="sldNum" sz="quarter" idx="10"/>
          </p:nvPr>
        </p:nvSpPr>
        <p:spPr/>
        <p:txBody>
          <a:bodyPr/>
          <a:lstStyle/>
          <a:p>
            <a:fld id="{4AFD937D-2856-41CC-A86C-3564F00CF7D6}" type="slidenum">
              <a:rPr lang="en-US" smtClean="0"/>
              <a:pPr/>
              <a:t>9</a:t>
            </a:fld>
            <a:endParaRPr lang="en-US"/>
          </a:p>
        </p:txBody>
      </p:sp>
    </p:spTree>
    <p:extLst>
      <p:ext uri="{BB962C8B-B14F-4D97-AF65-F5344CB8AC3E}">
        <p14:creationId xmlns:p14="http://schemas.microsoft.com/office/powerpoint/2010/main" val="292733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8305800"/>
            <a:ext cx="5753863" cy="29337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FD937D-2856-41CC-A86C-3564F00CF7D6}" type="slidenum">
              <a:rPr lang="en-US" smtClean="0"/>
              <a:pPr/>
              <a:t>10</a:t>
            </a:fld>
            <a:endParaRPr lang="en-US"/>
          </a:p>
        </p:txBody>
      </p:sp>
    </p:spTree>
    <p:extLst>
      <p:ext uri="{BB962C8B-B14F-4D97-AF65-F5344CB8AC3E}">
        <p14:creationId xmlns:p14="http://schemas.microsoft.com/office/powerpoint/2010/main" val="1511939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1A3892-1028-4471-9828-CA6A47EF9B1C}" type="datetime1">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25AA4-0443-478C-B4CC-795B195EE5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F40D6-FB2C-4531-93BB-7C4CAFFE4C62}" type="datetime1">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25AA4-0443-478C-B4CC-795B195EE5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AABEB-A912-41D7-8246-87D42BC64EAF}" type="datetime1">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25AA4-0443-478C-B4CC-795B195EE57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2EDDA2-F530-4F14-99E1-CBA100DC17E2}" type="datetime1">
              <a:rPr lang="en-US" smtClean="0">
                <a:solidFill>
                  <a:prstClr val="black">
                    <a:tint val="75000"/>
                  </a:prstClr>
                </a:solidFill>
              </a:rPr>
              <a:t>5/10/2017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225AA4-0443-478C-B4CC-795B195EE5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040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28BFD-7243-4330-B635-E5C567E685D8}" type="datetime1">
              <a:rPr lang="en-US" smtClean="0">
                <a:solidFill>
                  <a:prstClr val="black">
                    <a:tint val="75000"/>
                  </a:prstClr>
                </a:solidFill>
              </a:rPr>
              <a:t>5/10/2017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225AA4-0443-478C-B4CC-795B195EE5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0268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595C59-E51B-4575-A408-7A3057E0EEFB}" type="datetime1">
              <a:rPr lang="en-US" smtClean="0">
                <a:solidFill>
                  <a:prstClr val="black">
                    <a:tint val="75000"/>
                  </a:prstClr>
                </a:solidFill>
              </a:rPr>
              <a:t>5/10/2017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225AA4-0443-478C-B4CC-795B195EE5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6107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6822BD-1707-48E9-8EBA-8E15BF836E37}" type="datetime1">
              <a:rPr lang="en-US" smtClean="0">
                <a:solidFill>
                  <a:prstClr val="black">
                    <a:tint val="75000"/>
                  </a:prstClr>
                </a:solidFill>
              </a:rPr>
              <a:t>5/10/2017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225AA4-0443-478C-B4CC-795B195EE5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7495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F3E493-9F38-4BCE-A3C5-BC74C709F618}" type="datetime1">
              <a:rPr lang="en-US" smtClean="0">
                <a:solidFill>
                  <a:prstClr val="black">
                    <a:tint val="75000"/>
                  </a:prstClr>
                </a:solidFill>
              </a:rPr>
              <a:t>5/10/2017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F225AA4-0443-478C-B4CC-795B195EE5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5681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9DCF03-9AAA-476D-ACEA-2EFA0DF6D253}" type="datetime1">
              <a:rPr lang="en-US" smtClean="0">
                <a:solidFill>
                  <a:prstClr val="black">
                    <a:tint val="75000"/>
                  </a:prstClr>
                </a:solidFill>
              </a:rPr>
              <a:t>5/10/2017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F225AA4-0443-478C-B4CC-795B195EE5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7171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7BCD0-BEF6-4E0F-8A10-CAF561E23F07}" type="datetime1">
              <a:rPr lang="en-US" smtClean="0">
                <a:solidFill>
                  <a:prstClr val="black">
                    <a:tint val="75000"/>
                  </a:prstClr>
                </a:solidFill>
              </a:rPr>
              <a:t>5/10/2017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225AA4-0443-478C-B4CC-795B195EE5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3401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5DAAA-2BC3-435B-80DF-480874D097AD}" type="datetime1">
              <a:rPr lang="en-US" smtClean="0">
                <a:solidFill>
                  <a:prstClr val="black">
                    <a:tint val="75000"/>
                  </a:prstClr>
                </a:solidFill>
              </a:rPr>
              <a:t>5/10/2017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225AA4-0443-478C-B4CC-795B195EE5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651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76EA86-04FE-4673-8D13-5CF94470EBD7}" type="datetime1">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25AA4-0443-478C-B4CC-795B195EE57A}"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B58F62-6F45-45A1-883A-3707245949B1}" type="datetime1">
              <a:rPr lang="en-US" smtClean="0">
                <a:solidFill>
                  <a:prstClr val="black">
                    <a:tint val="75000"/>
                  </a:prstClr>
                </a:solidFill>
              </a:rPr>
              <a:t>5/10/2017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225AA4-0443-478C-B4CC-795B195EE5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3029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AA1E4-2AAF-44FA-AD1B-A666035E2BDC}" type="datetime1">
              <a:rPr lang="en-US" smtClean="0">
                <a:solidFill>
                  <a:prstClr val="black">
                    <a:tint val="75000"/>
                  </a:prstClr>
                </a:solidFill>
              </a:rPr>
              <a:t>5/10/2017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225AA4-0443-478C-B4CC-795B195EE5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11706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C446E-4DBC-45F3-BA2A-00FA56699C2A}" type="datetime1">
              <a:rPr lang="en-US" smtClean="0">
                <a:solidFill>
                  <a:prstClr val="black">
                    <a:tint val="75000"/>
                  </a:prstClr>
                </a:solidFill>
              </a:rPr>
              <a:t>5/10/2017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225AA4-0443-478C-B4CC-795B195EE5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569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465FCB-FFE8-47CE-A102-499DEDBDF666}" type="datetime1">
              <a:rPr lang="en-US" smtClean="0">
                <a:solidFill>
                  <a:prstClr val="black">
                    <a:tint val="75000"/>
                  </a:prstClr>
                </a:solidFill>
              </a:rPr>
              <a:t>5/10/2017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2D8823-123C-4270-9BAB-B9A405EDF1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5338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7B9C1-A528-480B-8DAB-A4F4F7088E8B}" type="datetime1">
              <a:rPr lang="en-US" smtClean="0">
                <a:solidFill>
                  <a:prstClr val="black">
                    <a:tint val="75000"/>
                  </a:prstClr>
                </a:solidFill>
              </a:rPr>
              <a:t>5/10/2017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2D8823-123C-4270-9BAB-B9A405EDF1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58069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679D25-46BD-4703-8743-01AD313E029F}" type="datetime1">
              <a:rPr lang="en-US" smtClean="0">
                <a:solidFill>
                  <a:prstClr val="black">
                    <a:tint val="75000"/>
                  </a:prstClr>
                </a:solidFill>
              </a:rPr>
              <a:t>5/10/2017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2D8823-123C-4270-9BAB-B9A405EDF1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03372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FAB55D-A068-44BF-A1E7-6D35CD7550F4}" type="datetime1">
              <a:rPr lang="en-US" smtClean="0">
                <a:solidFill>
                  <a:prstClr val="black">
                    <a:tint val="75000"/>
                  </a:prstClr>
                </a:solidFill>
              </a:rPr>
              <a:t>5/10/2017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A2D8823-123C-4270-9BAB-B9A405EDF1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76238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93113A-F937-42CB-999E-617F000D3993}" type="datetime1">
              <a:rPr lang="en-US" smtClean="0">
                <a:solidFill>
                  <a:prstClr val="black">
                    <a:tint val="75000"/>
                  </a:prstClr>
                </a:solidFill>
              </a:rPr>
              <a:t>5/10/2017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A2D8823-123C-4270-9BAB-B9A405EDF1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43639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CC0230-20C3-4E45-A07F-B4CF4A52B9E2}" type="datetime1">
              <a:rPr lang="en-US" smtClean="0">
                <a:solidFill>
                  <a:prstClr val="black">
                    <a:tint val="75000"/>
                  </a:prstClr>
                </a:solidFill>
              </a:rPr>
              <a:t>5/10/2017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A2D8823-123C-4270-9BAB-B9A405EDF1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7776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AAF83-F7A1-40D6-80DC-63C6D685C1BD}" type="datetime1">
              <a:rPr lang="en-US" smtClean="0">
                <a:solidFill>
                  <a:prstClr val="black">
                    <a:tint val="75000"/>
                  </a:prstClr>
                </a:solidFill>
              </a:rPr>
              <a:t>5/10/2017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A2D8823-123C-4270-9BAB-B9A405EDF1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2879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98A686-216D-4140-8BD6-969B117234C6}" type="datetime1">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25AA4-0443-478C-B4CC-795B195EE57A}"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B947AE-B72A-47FC-87C3-749D157CDB77}" type="datetime1">
              <a:rPr lang="en-US" smtClean="0">
                <a:solidFill>
                  <a:prstClr val="black">
                    <a:tint val="75000"/>
                  </a:prstClr>
                </a:solidFill>
              </a:rPr>
              <a:t>5/10/2017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A2D8823-123C-4270-9BAB-B9A405EDF1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322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9F75C-4B70-456A-B485-E0AFF279DD67}" type="datetime1">
              <a:rPr lang="en-US" smtClean="0">
                <a:solidFill>
                  <a:prstClr val="black">
                    <a:tint val="75000"/>
                  </a:prstClr>
                </a:solidFill>
              </a:rPr>
              <a:t>5/10/2017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A2D8823-123C-4270-9BAB-B9A405EDF1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47186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8773E-A7B2-4E55-AE56-48E5AA1A8F37}" type="datetime1">
              <a:rPr lang="en-US" smtClean="0">
                <a:solidFill>
                  <a:prstClr val="black">
                    <a:tint val="75000"/>
                  </a:prstClr>
                </a:solidFill>
              </a:rPr>
              <a:t>5/10/2017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2D8823-123C-4270-9BAB-B9A405EDF1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88833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DB943-CE5C-43BA-8D28-91F12E860679}" type="datetime1">
              <a:rPr lang="en-US" smtClean="0">
                <a:solidFill>
                  <a:prstClr val="black">
                    <a:tint val="75000"/>
                  </a:prstClr>
                </a:solidFill>
              </a:rPr>
              <a:t>5/10/2017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2D8823-123C-4270-9BAB-B9A405EDF1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246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A64D98-A8E9-464F-857B-8F3E039F0158}" type="datetime1">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25AA4-0443-478C-B4CC-795B195EE5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75EF4B-401C-4134-BD83-4E695CB1A59D}" type="datetime1">
              <a:rPr lang="en-US" smtClean="0"/>
              <a:t>5/10/2017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225AA4-0443-478C-B4CC-795B195EE5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F9EDB-71B2-401D-BCC2-1DB3DE0D04A8}" type="datetime1">
              <a:rPr lang="en-US" smtClean="0"/>
              <a:t>5/10/2017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225AA4-0443-478C-B4CC-795B195EE5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54046-2E4A-49DB-BBAD-B44ED9ED2630}" type="datetime1">
              <a:rPr lang="en-US" smtClean="0"/>
              <a:t>5/10/2017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225AA4-0443-478C-B4CC-795B195EE5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61332-328C-46CA-AC47-FDD1617452C9}" type="datetime1">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25AA4-0443-478C-B4CC-795B195EE5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7F59F-8774-497B-839E-CB8068A0F5B3}" type="datetime1">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25AA4-0443-478C-B4CC-795B195EE5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5D54F-5C76-4C5C-8AED-4BBDFC0C33F8}" type="datetime1">
              <a:rPr lang="en-US" smtClean="0"/>
              <a:t>5/10/2017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25AA4-0443-478C-B4CC-795B195EE5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25368-53A9-4E9D-8C14-AD9A286752D0}" type="datetime1">
              <a:rPr lang="en-US" smtClean="0">
                <a:solidFill>
                  <a:prstClr val="black">
                    <a:tint val="75000"/>
                  </a:prstClr>
                </a:solidFill>
              </a:rPr>
              <a:t>5/10/2017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25AA4-0443-478C-B4CC-795B195EE5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42184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60535-A2B1-49A7-BBF0-236D226A492C}" type="datetime1">
              <a:rPr lang="en-US" smtClean="0">
                <a:solidFill>
                  <a:prstClr val="black">
                    <a:tint val="75000"/>
                  </a:prstClr>
                </a:solidFill>
              </a:rPr>
              <a:t>5/10/2017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2D8823-123C-4270-9BAB-B9A405EDF1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47256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hyperlink" Target="mailto:OSP-FRAP@Harvard.edu" TargetMode="External"/><Relationship Id="rId2" Type="http://schemas.openxmlformats.org/officeDocument/2006/relationships/notesSlide" Target="../notesSlides/notesSlide5.xml"/><Relationship Id="rId1" Type="http://schemas.openxmlformats.org/officeDocument/2006/relationships/slideLayout" Target="../slideLayouts/slideLayout24.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mailto:SponsoredAR@Harvard.edu" TargetMode="External"/><Relationship Id="rId2" Type="http://schemas.openxmlformats.org/officeDocument/2006/relationships/notesSlide" Target="../notesSlides/notesSlide6.xml"/><Relationship Id="rId1" Type="http://schemas.openxmlformats.org/officeDocument/2006/relationships/slideLayout" Target="../slideLayouts/slideLayout24.xml"/><Relationship Id="rId5" Type="http://schemas.openxmlformats.org/officeDocument/2006/relationships/image" Target="../media/image1.png"/><Relationship Id="rId4" Type="http://schemas.openxmlformats.org/officeDocument/2006/relationships/hyperlink" Target="mailto:SubInvoices@Harvard.edu"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OSP-FRAP@harvard.edu" TargetMode="External"/><Relationship Id="rId13" Type="http://schemas.openxmlformats.org/officeDocument/2006/relationships/image" Target="../media/image1.png"/><Relationship Id="rId3" Type="http://schemas.openxmlformats.org/officeDocument/2006/relationships/hyperlink" Target="mailto:ada_magistro@harvard.edu" TargetMode="External"/><Relationship Id="rId7" Type="http://schemas.openxmlformats.org/officeDocument/2006/relationships/hyperlink" Target="mailto:keri_lemasters@harvard.edu" TargetMode="External"/><Relationship Id="rId12" Type="http://schemas.openxmlformats.org/officeDocument/2006/relationships/hyperlink" Target="mailto:sheila_doyle@harvard.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daniel_obrien@harvard.edu" TargetMode="External"/><Relationship Id="rId11" Type="http://schemas.openxmlformats.org/officeDocument/2006/relationships/hyperlink" Target="mailto:SponsoredAR@harvard.edu" TargetMode="External"/><Relationship Id="rId5" Type="http://schemas.openxmlformats.org/officeDocument/2006/relationships/hyperlink" Target="mailto:OSPCashTeam@harvard.edu" TargetMode="External"/><Relationship Id="rId10" Type="http://schemas.openxmlformats.org/officeDocument/2006/relationships/hyperlink" Target="mailto:SubInvoices@harvard.edu" TargetMode="External"/><Relationship Id="rId4" Type="http://schemas.openxmlformats.org/officeDocument/2006/relationships/hyperlink" Target="mailto:mark_gleykin@harvard.edu" TargetMode="External"/><Relationship Id="rId9" Type="http://schemas.openxmlformats.org/officeDocument/2006/relationships/hyperlink" Target="mailto:justin_suied@harvard.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882015"/>
            <a:ext cx="4419600" cy="45719"/>
          </a:xfrm>
          <a:prstGeom prst="rect">
            <a:avLst/>
          </a:prstGeom>
          <a:gradFill flip="none" rotWithShape="1">
            <a:gsLst>
              <a:gs pos="0">
                <a:schemeClr val="tx1">
                  <a:lumMod val="65000"/>
                  <a:lumOff val="35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457200" y="1447800"/>
            <a:ext cx="8382000" cy="5632311"/>
          </a:xfrm>
          <a:prstGeom prst="rect">
            <a:avLst/>
          </a:prstGeom>
          <a:noFill/>
        </p:spPr>
        <p:txBody>
          <a:bodyPr wrap="square" rtlCol="0">
            <a:spAutoFit/>
          </a:bodyPr>
          <a:lstStyle/>
          <a:p>
            <a:pPr lvl="1" algn="ctr"/>
            <a:r>
              <a:rPr lang="en-US" sz="3600" dirty="0" smtClean="0"/>
              <a:t>Office for Sponsored Programs</a:t>
            </a:r>
          </a:p>
          <a:p>
            <a:pPr lvl="1" algn="ctr"/>
            <a:r>
              <a:rPr lang="en-US" sz="3600" dirty="0" smtClean="0"/>
              <a:t>Research Finance</a:t>
            </a:r>
          </a:p>
          <a:p>
            <a:pPr lvl="1" algn="ctr"/>
            <a:r>
              <a:rPr lang="en-US" sz="3600" dirty="0" smtClean="0"/>
              <a:t> </a:t>
            </a:r>
          </a:p>
          <a:p>
            <a:pPr lvl="1" algn="ctr"/>
            <a:r>
              <a:rPr lang="en-US" sz="2800" dirty="0" smtClean="0"/>
              <a:t>Overview of Sponsored Financial </a:t>
            </a:r>
          </a:p>
          <a:p>
            <a:pPr lvl="1" algn="ctr"/>
            <a:r>
              <a:rPr lang="en-US" sz="2800" dirty="0" smtClean="0"/>
              <a:t>Reporting, Billing, and Collection Team</a:t>
            </a:r>
          </a:p>
          <a:p>
            <a:pPr lvl="1" algn="ctr"/>
            <a:endParaRPr lang="en-US" sz="2400" dirty="0" smtClean="0"/>
          </a:p>
          <a:p>
            <a:pPr lvl="1" algn="ctr"/>
            <a:endParaRPr lang="en-US" sz="2400" dirty="0"/>
          </a:p>
          <a:p>
            <a:pPr lvl="1" algn="ctr"/>
            <a:endParaRPr lang="en-US" sz="2400" dirty="0" smtClean="0"/>
          </a:p>
          <a:p>
            <a:pPr algn="ctr"/>
            <a:r>
              <a:rPr lang="en-US" sz="2800" b="1" dirty="0" smtClean="0"/>
              <a:t>Faculty of Arts and Sciences – RAS Friday</a:t>
            </a:r>
            <a:endParaRPr lang="en-US" sz="2800" b="1" dirty="0" smtClean="0"/>
          </a:p>
          <a:p>
            <a:pPr algn="ctr"/>
            <a:r>
              <a:rPr lang="en-US" sz="2400" b="1" dirty="0" smtClean="0"/>
              <a:t>May </a:t>
            </a:r>
            <a:r>
              <a:rPr lang="en-US" sz="2400" b="1" dirty="0" smtClean="0"/>
              <a:t>19, </a:t>
            </a:r>
            <a:r>
              <a:rPr lang="en-US" sz="2400" b="1" dirty="0" smtClean="0"/>
              <a:t>2017</a:t>
            </a:r>
            <a:endParaRPr lang="en-US" sz="2400" b="1" dirty="0"/>
          </a:p>
          <a:p>
            <a:endParaRPr lang="en-US" sz="2400" dirty="0" smtClean="0"/>
          </a:p>
          <a:p>
            <a:endParaRPr lang="en-US" sz="2400" dirty="0"/>
          </a:p>
          <a:p>
            <a:endParaRPr lang="en-US" sz="2400" dirty="0" smtClean="0"/>
          </a:p>
        </p:txBody>
      </p:sp>
      <p:sp>
        <p:nvSpPr>
          <p:cNvPr id="2" name="Slide Number Placeholder 1"/>
          <p:cNvSpPr>
            <a:spLocks noGrp="1"/>
          </p:cNvSpPr>
          <p:nvPr>
            <p:ph type="sldNum" sz="quarter" idx="12"/>
          </p:nvPr>
        </p:nvSpPr>
        <p:spPr/>
        <p:txBody>
          <a:bodyPr/>
          <a:lstStyle/>
          <a:p>
            <a:fld id="{EF225AA4-0443-478C-B4CC-795B195EE57A}" type="slidenum">
              <a:rPr lang="en-US" smtClean="0"/>
              <a:pPr/>
              <a:t>1</a:t>
            </a:fld>
            <a:endParaRPr lang="en-US"/>
          </a:p>
        </p:txBody>
      </p:sp>
      <p:pic>
        <p:nvPicPr>
          <p:cNvPr id="6" name="Picture 5" descr="OSP-large-shield-horizontal-lores.png"/>
          <p:cNvPicPr/>
          <p:nvPr/>
        </p:nvPicPr>
        <p:blipFill>
          <a:blip r:embed="rId2" cstate="print"/>
          <a:srcRect/>
          <a:stretch>
            <a:fillRect/>
          </a:stretch>
        </p:blipFill>
        <p:spPr bwMode="auto">
          <a:xfrm>
            <a:off x="437147" y="233363"/>
            <a:ext cx="1981200" cy="388619"/>
          </a:xfrm>
          <a:prstGeom prst="rect">
            <a:avLst/>
          </a:prstGeom>
          <a:noFill/>
          <a:ln w="9525">
            <a:noFill/>
            <a:miter lim="800000"/>
            <a:headEnd/>
            <a:tailEnd/>
          </a:ln>
        </p:spPr>
      </p:pic>
    </p:spTree>
    <p:extLst>
      <p:ext uri="{BB962C8B-B14F-4D97-AF65-F5344CB8AC3E}">
        <p14:creationId xmlns:p14="http://schemas.microsoft.com/office/powerpoint/2010/main" val="2884523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534400" cy="762000"/>
          </a:xfrm>
        </p:spPr>
        <p:txBody>
          <a:bodyPr>
            <a:noAutofit/>
          </a:bodyPr>
          <a:lstStyle/>
          <a:p>
            <a:r>
              <a:rPr lang="en-US" sz="6000" b="1" dirty="0" smtClean="0">
                <a:solidFill>
                  <a:schemeClr val="accent2">
                    <a:lumMod val="50000"/>
                  </a:schemeClr>
                </a:solidFill>
              </a:rPr>
              <a:t>Questions?</a:t>
            </a:r>
            <a:endParaRPr lang="en-US" sz="6000" b="1" dirty="0">
              <a:solidFill>
                <a:schemeClr val="accent2">
                  <a:lumMod val="50000"/>
                </a:schemeClr>
              </a:solidFill>
            </a:endParaRPr>
          </a:p>
        </p:txBody>
      </p:sp>
      <p:pic>
        <p:nvPicPr>
          <p:cNvPr id="5" name="Picture 4" descr="OSP-large-shield-horizontal-lores.png"/>
          <p:cNvPicPr/>
          <p:nvPr/>
        </p:nvPicPr>
        <p:blipFill>
          <a:blip r:embed="rId3" cstate="print"/>
          <a:srcRect/>
          <a:stretch>
            <a:fillRect/>
          </a:stretch>
        </p:blipFill>
        <p:spPr bwMode="auto">
          <a:xfrm>
            <a:off x="381000" y="144781"/>
            <a:ext cx="1981200" cy="388619"/>
          </a:xfrm>
          <a:prstGeom prst="rect">
            <a:avLst/>
          </a:prstGeom>
          <a:noFill/>
          <a:ln w="9525">
            <a:noFill/>
            <a:miter lim="800000"/>
            <a:headEnd/>
            <a:tailEnd/>
          </a:ln>
        </p:spPr>
      </p:pic>
      <p:sp>
        <p:nvSpPr>
          <p:cNvPr id="6" name="Rectangle 5"/>
          <p:cNvSpPr/>
          <p:nvPr/>
        </p:nvSpPr>
        <p:spPr>
          <a:xfrm>
            <a:off x="152400" y="685800"/>
            <a:ext cx="86868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5"/>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381000" y="1676400"/>
            <a:ext cx="6858000" cy="4892040"/>
          </a:xfrm>
        </p:spPr>
      </p:pic>
      <p:sp>
        <p:nvSpPr>
          <p:cNvPr id="3" name="Slide Number Placeholder 2"/>
          <p:cNvSpPr>
            <a:spLocks noGrp="1"/>
          </p:cNvSpPr>
          <p:nvPr>
            <p:ph type="sldNum" sz="quarter" idx="12"/>
          </p:nvPr>
        </p:nvSpPr>
        <p:spPr/>
        <p:txBody>
          <a:bodyPr/>
          <a:lstStyle/>
          <a:p>
            <a:fld id="{EF225AA4-0443-478C-B4CC-795B195EE57A}" type="slidenum">
              <a:rPr lang="en-US" smtClean="0"/>
              <a:pPr/>
              <a:t>10</a:t>
            </a:fld>
            <a:endParaRPr lang="en-US"/>
          </a:p>
        </p:txBody>
      </p:sp>
    </p:spTree>
    <p:extLst>
      <p:ext uri="{BB962C8B-B14F-4D97-AF65-F5344CB8AC3E}">
        <p14:creationId xmlns:p14="http://schemas.microsoft.com/office/powerpoint/2010/main" val="2225885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487681"/>
            <a:ext cx="8229600" cy="1143000"/>
          </a:xfrm>
        </p:spPr>
        <p:txBody>
          <a:bodyPr>
            <a:normAutofit fontScale="90000"/>
          </a:bodyPr>
          <a:lstStyle/>
          <a:p>
            <a:r>
              <a:rPr lang="en-US" dirty="0" smtClean="0"/>
              <a:t/>
            </a:r>
            <a:br>
              <a:rPr lang="en-US" dirty="0" smtClean="0"/>
            </a:br>
            <a:r>
              <a:rPr lang="en-US" dirty="0" smtClean="0"/>
              <a:t>Sponsored Financial </a:t>
            </a:r>
            <a:br>
              <a:rPr lang="en-US" dirty="0" smtClean="0"/>
            </a:br>
            <a:r>
              <a:rPr lang="en-US" dirty="0" smtClean="0"/>
              <a:t>Reporting, Billing, and Collection Team</a:t>
            </a:r>
            <a:endParaRPr lang="en-US" dirty="0"/>
          </a:p>
        </p:txBody>
      </p:sp>
      <p:sp>
        <p:nvSpPr>
          <p:cNvPr id="3" name="Content Placeholder 2"/>
          <p:cNvSpPr>
            <a:spLocks noGrp="1"/>
          </p:cNvSpPr>
          <p:nvPr>
            <p:ph idx="1"/>
          </p:nvPr>
        </p:nvSpPr>
        <p:spPr>
          <a:xfrm>
            <a:off x="457200" y="2057400"/>
            <a:ext cx="8382000" cy="4191000"/>
          </a:xfrm>
        </p:spPr>
        <p:txBody>
          <a:bodyPr>
            <a:normAutofit fontScale="55000" lnSpcReduction="20000"/>
          </a:bodyPr>
          <a:lstStyle/>
          <a:p>
            <a:pPr marL="0" indent="0">
              <a:buNone/>
            </a:pPr>
            <a:endParaRPr lang="en-US" sz="3800" dirty="0" smtClean="0"/>
          </a:p>
          <a:p>
            <a:pPr marL="0" indent="0">
              <a:buNone/>
            </a:pPr>
            <a:r>
              <a:rPr lang="en-US" sz="3800" dirty="0" smtClean="0"/>
              <a:t>Ada </a:t>
            </a:r>
            <a:r>
              <a:rPr lang="en-US" sz="3800" dirty="0" err="1"/>
              <a:t>Magistro</a:t>
            </a:r>
            <a:r>
              <a:rPr lang="en-US" sz="3800" dirty="0"/>
              <a:t> </a:t>
            </a:r>
            <a:r>
              <a:rPr lang="en-US" dirty="0" smtClean="0"/>
              <a:t>		Senior </a:t>
            </a:r>
            <a:r>
              <a:rPr lang="en-US" dirty="0"/>
              <a:t>Financial Analyst (</a:t>
            </a:r>
            <a:r>
              <a:rPr lang="en-US" dirty="0" smtClean="0"/>
              <a:t>LOC draws and reporting)</a:t>
            </a:r>
          </a:p>
          <a:p>
            <a:pPr marL="0" indent="0">
              <a:buNone/>
            </a:pPr>
            <a:endParaRPr lang="en-US" dirty="0"/>
          </a:p>
          <a:p>
            <a:pPr marL="0" indent="0">
              <a:buNone/>
            </a:pPr>
            <a:r>
              <a:rPr lang="en-US" sz="3800" dirty="0" smtClean="0"/>
              <a:t>Mark </a:t>
            </a:r>
            <a:r>
              <a:rPr lang="en-US" sz="3800" dirty="0" err="1"/>
              <a:t>Gleykin</a:t>
            </a:r>
            <a:r>
              <a:rPr lang="en-US" sz="3800" dirty="0"/>
              <a:t> </a:t>
            </a:r>
            <a:r>
              <a:rPr lang="en-US" dirty="0" smtClean="0"/>
              <a:t>		Financial </a:t>
            </a:r>
            <a:r>
              <a:rPr lang="en-US" dirty="0"/>
              <a:t>Analyst (</a:t>
            </a:r>
            <a:r>
              <a:rPr lang="en-US" dirty="0" smtClean="0"/>
              <a:t>checks, wires, ACH </a:t>
            </a:r>
            <a:r>
              <a:rPr lang="en-US" dirty="0" err="1" smtClean="0"/>
              <a:t>paymt</a:t>
            </a:r>
            <a:r>
              <a:rPr lang="en-US" dirty="0" smtClean="0"/>
              <a:t> processing)</a:t>
            </a:r>
          </a:p>
          <a:p>
            <a:pPr marL="0" indent="0">
              <a:buNone/>
            </a:pPr>
            <a:endParaRPr lang="en-US" dirty="0"/>
          </a:p>
          <a:p>
            <a:pPr marL="0" indent="0">
              <a:buNone/>
            </a:pPr>
            <a:r>
              <a:rPr lang="en-US" sz="3800" dirty="0" smtClean="0"/>
              <a:t>Dan O’Brien	</a:t>
            </a:r>
            <a:r>
              <a:rPr lang="en-US" dirty="0" smtClean="0"/>
              <a:t>	Cash </a:t>
            </a:r>
            <a:r>
              <a:rPr lang="en-US" dirty="0" err="1" smtClean="0"/>
              <a:t>Mgmt</a:t>
            </a:r>
            <a:r>
              <a:rPr lang="en-US" dirty="0" smtClean="0"/>
              <a:t> Accountant (GMAS scheduling “info mgmt.”, 			smaller LOC draws)</a:t>
            </a:r>
          </a:p>
          <a:p>
            <a:pPr marL="0" indent="0">
              <a:buNone/>
            </a:pPr>
            <a:endParaRPr lang="en-US" dirty="0" smtClean="0"/>
          </a:p>
          <a:p>
            <a:pPr marL="0" indent="0">
              <a:buNone/>
            </a:pPr>
            <a:r>
              <a:rPr lang="en-US" sz="3800" dirty="0" smtClean="0"/>
              <a:t>Keri Lemasters</a:t>
            </a:r>
            <a:r>
              <a:rPr lang="en-US" sz="3800" dirty="0"/>
              <a:t> </a:t>
            </a:r>
            <a:r>
              <a:rPr lang="en-US" dirty="0" smtClean="0"/>
              <a:t>	</a:t>
            </a:r>
            <a:r>
              <a:rPr lang="en-US" dirty="0"/>
              <a:t>	</a:t>
            </a:r>
            <a:r>
              <a:rPr lang="en-US" dirty="0" smtClean="0"/>
              <a:t>Cash </a:t>
            </a:r>
            <a:r>
              <a:rPr lang="en-US" dirty="0" err="1" smtClean="0"/>
              <a:t>Mgmt</a:t>
            </a:r>
            <a:r>
              <a:rPr lang="en-US" dirty="0" smtClean="0"/>
              <a:t> Accountant (Portal – upkeep and </a:t>
            </a:r>
            <a:r>
              <a:rPr lang="en-US" dirty="0" err="1" smtClean="0"/>
              <a:t>improvemt</a:t>
            </a:r>
            <a:r>
              <a:rPr lang="en-US" dirty="0" smtClean="0"/>
              <a:t>.)</a:t>
            </a:r>
          </a:p>
          <a:p>
            <a:pPr marL="0" indent="0">
              <a:buNone/>
            </a:pPr>
            <a:endParaRPr lang="en-US" dirty="0" smtClean="0"/>
          </a:p>
          <a:p>
            <a:pPr marL="0" indent="0">
              <a:buNone/>
            </a:pPr>
            <a:r>
              <a:rPr lang="en-US" sz="3800" dirty="0" smtClean="0"/>
              <a:t>Justin Suied</a:t>
            </a:r>
            <a:r>
              <a:rPr lang="en-US" dirty="0" smtClean="0"/>
              <a:t>		Cash </a:t>
            </a:r>
            <a:r>
              <a:rPr lang="en-US" dirty="0" err="1" smtClean="0"/>
              <a:t>Mgmt</a:t>
            </a:r>
            <a:r>
              <a:rPr lang="en-US" dirty="0" smtClean="0"/>
              <a:t> Accountant (AR, interim invoicing)</a:t>
            </a:r>
          </a:p>
          <a:p>
            <a:pPr marL="0" indent="0">
              <a:buNone/>
            </a:pPr>
            <a:endParaRPr lang="en-US" dirty="0" smtClean="0"/>
          </a:p>
          <a:p>
            <a:pPr marL="0" indent="0">
              <a:buNone/>
            </a:pPr>
            <a:r>
              <a:rPr lang="en-US" sz="3800" dirty="0"/>
              <a:t>Sheila Doyle </a:t>
            </a:r>
            <a:r>
              <a:rPr lang="en-US" dirty="0"/>
              <a:t>		Manager of Sponsored Financial 				</a:t>
            </a:r>
            <a:r>
              <a:rPr lang="en-US" dirty="0" smtClean="0"/>
              <a:t>	Reporting</a:t>
            </a:r>
            <a:r>
              <a:rPr lang="en-US" dirty="0"/>
              <a:t>, Billing, and </a:t>
            </a:r>
            <a:r>
              <a:rPr lang="en-US" dirty="0" smtClean="0"/>
              <a:t>Collection</a:t>
            </a:r>
            <a:endParaRPr lang="en-US" dirty="0"/>
          </a:p>
        </p:txBody>
      </p:sp>
      <p:sp>
        <p:nvSpPr>
          <p:cNvPr id="5" name="Rectangle 4"/>
          <p:cNvSpPr/>
          <p:nvPr/>
        </p:nvSpPr>
        <p:spPr>
          <a:xfrm>
            <a:off x="533400" y="830581"/>
            <a:ext cx="8001000" cy="107441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EF225AA4-0443-478C-B4CC-795B195EE57A}" type="slidenum">
              <a:rPr lang="en-US" smtClean="0"/>
              <a:pPr/>
              <a:t>2</a:t>
            </a:fld>
            <a:endParaRPr lang="en-US"/>
          </a:p>
        </p:txBody>
      </p:sp>
      <p:pic>
        <p:nvPicPr>
          <p:cNvPr id="7" name="Picture 6" descr="OSP-large-shield-horizontal-lores.png"/>
          <p:cNvPicPr/>
          <p:nvPr/>
        </p:nvPicPr>
        <p:blipFill>
          <a:blip r:embed="rId3" cstate="print"/>
          <a:srcRect/>
          <a:stretch>
            <a:fillRect/>
          </a:stretch>
        </p:blipFill>
        <p:spPr bwMode="auto">
          <a:xfrm>
            <a:off x="370372" y="228602"/>
            <a:ext cx="1981200" cy="388619"/>
          </a:xfrm>
          <a:prstGeom prst="rect">
            <a:avLst/>
          </a:prstGeom>
          <a:noFill/>
          <a:ln w="9525">
            <a:noFill/>
            <a:miter lim="800000"/>
            <a:headEnd/>
            <a:tailEnd/>
          </a:ln>
        </p:spPr>
      </p:pic>
    </p:spTree>
    <p:extLst>
      <p:ext uri="{BB962C8B-B14F-4D97-AF65-F5344CB8AC3E}">
        <p14:creationId xmlns:p14="http://schemas.microsoft.com/office/powerpoint/2010/main" val="3887220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59081"/>
            <a:ext cx="8229600" cy="1143000"/>
          </a:xfrm>
        </p:spPr>
        <p:txBody>
          <a:bodyPr>
            <a:normAutofit/>
          </a:bodyPr>
          <a:lstStyle/>
          <a:p>
            <a:pPr algn="l"/>
            <a:r>
              <a:rPr lang="en-US" sz="3200" dirty="0" smtClean="0">
                <a:solidFill>
                  <a:schemeClr val="accent2">
                    <a:lumMod val="50000"/>
                  </a:schemeClr>
                </a:solidFill>
              </a:rPr>
              <a:t/>
            </a:r>
            <a:br>
              <a:rPr lang="en-US" sz="3200" dirty="0" smtClean="0">
                <a:solidFill>
                  <a:schemeClr val="accent2">
                    <a:lumMod val="50000"/>
                  </a:schemeClr>
                </a:solidFill>
              </a:rPr>
            </a:br>
            <a:r>
              <a:rPr lang="en-US" sz="3200" b="1" u="sng" dirty="0" smtClean="0">
                <a:solidFill>
                  <a:schemeClr val="accent2">
                    <a:lumMod val="50000"/>
                  </a:schemeClr>
                </a:solidFill>
              </a:rPr>
              <a:t>Ada M</a:t>
            </a:r>
            <a:r>
              <a:rPr lang="en-US" sz="3200" b="1" u="sng" dirty="0" smtClean="0">
                <a:solidFill>
                  <a:srgbClr val="632523"/>
                </a:solidFill>
              </a:rPr>
              <a:t>a</a:t>
            </a:r>
            <a:r>
              <a:rPr lang="en-US" sz="3200" b="1" u="sng" dirty="0" smtClean="0">
                <a:solidFill>
                  <a:schemeClr val="accent2">
                    <a:lumMod val="50000"/>
                  </a:schemeClr>
                </a:solidFill>
              </a:rPr>
              <a:t>gistro:</a:t>
            </a:r>
            <a:r>
              <a:rPr lang="en-US" sz="3200" b="1" dirty="0" smtClean="0">
                <a:solidFill>
                  <a:schemeClr val="accent2">
                    <a:lumMod val="50000"/>
                  </a:schemeClr>
                </a:solidFill>
              </a:rPr>
              <a:t>   </a:t>
            </a:r>
            <a:r>
              <a:rPr lang="en-US" sz="3200" b="1" u="sng" dirty="0" smtClean="0">
                <a:solidFill>
                  <a:schemeClr val="accent2">
                    <a:lumMod val="50000"/>
                  </a:schemeClr>
                </a:solidFill>
              </a:rPr>
              <a:t>Senior Financial </a:t>
            </a:r>
            <a:r>
              <a:rPr lang="en-US" sz="3200" b="1" u="sng" dirty="0">
                <a:solidFill>
                  <a:schemeClr val="accent2">
                    <a:lumMod val="50000"/>
                  </a:schemeClr>
                </a:solidFill>
              </a:rPr>
              <a:t>Analyst</a:t>
            </a:r>
            <a:endParaRPr lang="en-US" sz="3200" dirty="0"/>
          </a:p>
        </p:txBody>
      </p:sp>
      <p:sp>
        <p:nvSpPr>
          <p:cNvPr id="3" name="Content Placeholder 2"/>
          <p:cNvSpPr>
            <a:spLocks noGrp="1"/>
          </p:cNvSpPr>
          <p:nvPr>
            <p:ph idx="1"/>
          </p:nvPr>
        </p:nvSpPr>
        <p:spPr>
          <a:xfrm>
            <a:off x="381000" y="1645919"/>
            <a:ext cx="8610600" cy="5075556"/>
          </a:xfrm>
        </p:spPr>
        <p:txBody>
          <a:bodyPr>
            <a:normAutofit fontScale="62500" lnSpcReduction="20000"/>
          </a:bodyPr>
          <a:lstStyle/>
          <a:p>
            <a:pPr marL="0" indent="0" algn="ctr">
              <a:buNone/>
            </a:pPr>
            <a:r>
              <a:rPr lang="en-US" sz="5100" b="1" u="sng" dirty="0" smtClean="0"/>
              <a:t>Letters </a:t>
            </a:r>
            <a:r>
              <a:rPr lang="en-US" sz="5100" b="1" u="sng" dirty="0"/>
              <a:t>of Credit </a:t>
            </a:r>
            <a:r>
              <a:rPr lang="en-US" sz="5100" b="1" u="sng" dirty="0" smtClean="0"/>
              <a:t> (LOC)</a:t>
            </a:r>
          </a:p>
          <a:p>
            <a:pPr marL="0" indent="0">
              <a:buNone/>
            </a:pPr>
            <a:r>
              <a:rPr lang="en-US" sz="4300" b="1" u="sng" dirty="0" smtClean="0"/>
              <a:t>LOC Draws (~$475m total per FY)</a:t>
            </a:r>
          </a:p>
          <a:p>
            <a:r>
              <a:rPr lang="en-US" dirty="0" smtClean="0"/>
              <a:t>Dept. of Health and Human Services (DHHS): Largest $; we </a:t>
            </a:r>
            <a:r>
              <a:rPr lang="en-US" dirty="0"/>
              <a:t>draw on a weekly basis (FY16 $380M, FY15 $</a:t>
            </a:r>
            <a:r>
              <a:rPr lang="en-US" dirty="0" smtClean="0"/>
              <a:t>378M)</a:t>
            </a:r>
            <a:endParaRPr lang="en-US" dirty="0"/>
          </a:p>
          <a:p>
            <a:r>
              <a:rPr lang="en-US" dirty="0" smtClean="0"/>
              <a:t>National Science Foundation (NSF): 2</a:t>
            </a:r>
            <a:r>
              <a:rPr lang="en-US" baseline="30000" dirty="0" smtClean="0"/>
              <a:t>nd</a:t>
            </a:r>
            <a:r>
              <a:rPr lang="en-US" dirty="0" smtClean="0"/>
              <a:t> largest; we </a:t>
            </a:r>
            <a:r>
              <a:rPr lang="en-US" dirty="0"/>
              <a:t>draw on a bi-weekly </a:t>
            </a:r>
            <a:r>
              <a:rPr lang="en-US" dirty="0" smtClean="0"/>
              <a:t>basis (</a:t>
            </a:r>
            <a:r>
              <a:rPr lang="en-US" dirty="0"/>
              <a:t>FY16 $62M, FY15 $</a:t>
            </a:r>
            <a:r>
              <a:rPr lang="en-US" dirty="0" smtClean="0"/>
              <a:t>68M)</a:t>
            </a:r>
            <a:endParaRPr lang="en-US" dirty="0"/>
          </a:p>
          <a:p>
            <a:r>
              <a:rPr lang="en-US" sz="3300" dirty="0" smtClean="0"/>
              <a:t>All </a:t>
            </a:r>
            <a:r>
              <a:rPr lang="en-US" sz="3300" dirty="0"/>
              <a:t>other </a:t>
            </a:r>
            <a:r>
              <a:rPr lang="en-US" sz="3300" dirty="0" smtClean="0"/>
              <a:t>LOCs: </a:t>
            </a:r>
            <a:r>
              <a:rPr lang="en-US" sz="3300" dirty="0"/>
              <a:t>we draw on a </a:t>
            </a:r>
            <a:r>
              <a:rPr lang="en-US" sz="3300" dirty="0" smtClean="0"/>
              <a:t>*monthly basis </a:t>
            </a:r>
            <a:r>
              <a:rPr lang="en-US" sz="3300" dirty="0"/>
              <a:t>(FY16 $31M, FY15 $32M)  </a:t>
            </a:r>
            <a:r>
              <a:rPr lang="en-US" sz="3600" dirty="0" smtClean="0"/>
              <a:t>	</a:t>
            </a:r>
          </a:p>
          <a:p>
            <a:pPr marL="0" indent="0">
              <a:buNone/>
            </a:pPr>
            <a:r>
              <a:rPr lang="en-US" sz="3600" dirty="0"/>
              <a:t>	</a:t>
            </a:r>
            <a:r>
              <a:rPr lang="en-US" sz="2200" dirty="0" smtClean="0"/>
              <a:t>*</a:t>
            </a:r>
            <a:r>
              <a:rPr lang="en-US" sz="2200" dirty="0"/>
              <a:t>Although the smaller LOC’s are drawn monthly, they are monitored </a:t>
            </a:r>
            <a:r>
              <a:rPr lang="en-US" sz="2200" dirty="0" smtClean="0"/>
              <a:t>on </a:t>
            </a:r>
            <a:r>
              <a:rPr lang="en-US" sz="2200" dirty="0"/>
              <a:t>a weekly basis and could </a:t>
            </a:r>
            <a:r>
              <a:rPr lang="en-US" sz="2200" dirty="0" smtClean="0"/>
              <a:t>be 	drawn </a:t>
            </a:r>
            <a:r>
              <a:rPr lang="en-US" sz="2200" dirty="0"/>
              <a:t>more </a:t>
            </a:r>
            <a:r>
              <a:rPr lang="en-US" sz="2200" dirty="0" smtClean="0"/>
              <a:t>often </a:t>
            </a:r>
            <a:r>
              <a:rPr lang="en-US" sz="2200" dirty="0"/>
              <a:t>if needed. </a:t>
            </a:r>
            <a:r>
              <a:rPr lang="en-US" sz="2200" dirty="0" smtClean="0"/>
              <a:t>(based on ending awards </a:t>
            </a:r>
            <a:r>
              <a:rPr lang="en-US" sz="2200" dirty="0"/>
              <a:t>or large balances due by agency, not </a:t>
            </a:r>
            <a:r>
              <a:rPr lang="en-US" sz="2200" dirty="0" smtClean="0"/>
              <a:t>by award</a:t>
            </a:r>
            <a:r>
              <a:rPr lang="en-US" sz="2200" dirty="0"/>
              <a:t>). </a:t>
            </a:r>
            <a:endParaRPr lang="en-US" sz="2200" dirty="0" smtClean="0"/>
          </a:p>
          <a:p>
            <a:pPr marL="0" indent="0">
              <a:buNone/>
            </a:pPr>
            <a:endParaRPr lang="en-US" sz="2200" dirty="0" smtClean="0"/>
          </a:p>
          <a:p>
            <a:pPr marL="0" indent="0">
              <a:buNone/>
            </a:pPr>
            <a:r>
              <a:rPr lang="en-US" sz="4300" b="1" u="sng" dirty="0" smtClean="0"/>
              <a:t>LOC Reporting</a:t>
            </a:r>
            <a:endParaRPr lang="en-US" sz="4300" b="1" u="sng" dirty="0"/>
          </a:p>
          <a:p>
            <a:r>
              <a:rPr lang="en-US" dirty="0" smtClean="0"/>
              <a:t>Quarterly </a:t>
            </a:r>
            <a:r>
              <a:rPr lang="en-US" dirty="0"/>
              <a:t>reporting </a:t>
            </a:r>
            <a:r>
              <a:rPr lang="en-US" dirty="0" smtClean="0"/>
              <a:t>on some LOCs (DHHS, </a:t>
            </a:r>
            <a:r>
              <a:rPr lang="en-US" dirty="0" err="1" smtClean="0"/>
              <a:t>Dept</a:t>
            </a:r>
            <a:r>
              <a:rPr lang="en-US" dirty="0" smtClean="0"/>
              <a:t> of State, DoE, NASA, NIFA, NEH, AID)</a:t>
            </a:r>
          </a:p>
          <a:p>
            <a:r>
              <a:rPr lang="en-US" dirty="0" smtClean="0"/>
              <a:t>Agencies </a:t>
            </a:r>
            <a:r>
              <a:rPr lang="en-US" dirty="0"/>
              <a:t>paying via the PMS system require reporting be submitted via </a:t>
            </a:r>
            <a:r>
              <a:rPr lang="en-US" dirty="0" smtClean="0"/>
              <a:t>PMS</a:t>
            </a:r>
          </a:p>
          <a:p>
            <a:r>
              <a:rPr lang="en-US" dirty="0" smtClean="0"/>
              <a:t>DoE-Chicago</a:t>
            </a:r>
            <a:r>
              <a:rPr lang="en-US" dirty="0"/>
              <a:t>, </a:t>
            </a:r>
            <a:r>
              <a:rPr lang="en-US" dirty="0" smtClean="0"/>
              <a:t>DoE-NNSA </a:t>
            </a:r>
            <a:r>
              <a:rPr lang="en-US" dirty="0"/>
              <a:t>and NEH require printed manual </a:t>
            </a:r>
            <a:r>
              <a:rPr lang="en-US" dirty="0" smtClean="0"/>
              <a:t>reports</a:t>
            </a:r>
            <a:endParaRPr lang="en-US" dirty="0"/>
          </a:p>
        </p:txBody>
      </p:sp>
      <p:sp>
        <p:nvSpPr>
          <p:cNvPr id="5" name="Rectangle 4"/>
          <p:cNvSpPr/>
          <p:nvPr/>
        </p:nvSpPr>
        <p:spPr>
          <a:xfrm>
            <a:off x="762000" y="830581"/>
            <a:ext cx="7391400" cy="61721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p:txBody>
          <a:bodyPr/>
          <a:lstStyle/>
          <a:p>
            <a:fld id="{EF225AA4-0443-478C-B4CC-795B195EE57A}" type="slidenum">
              <a:rPr lang="en-US" smtClean="0">
                <a:solidFill>
                  <a:prstClr val="black">
                    <a:tint val="75000"/>
                  </a:prstClr>
                </a:solidFill>
              </a:rPr>
              <a:pPr/>
              <a:t>3</a:t>
            </a:fld>
            <a:endParaRPr lang="en-US">
              <a:solidFill>
                <a:prstClr val="black">
                  <a:tint val="75000"/>
                </a:prstClr>
              </a:solidFill>
            </a:endParaRPr>
          </a:p>
        </p:txBody>
      </p:sp>
      <p:pic>
        <p:nvPicPr>
          <p:cNvPr id="7" name="Picture 6" descr="OSP-large-shield-horizontal-lores.png"/>
          <p:cNvPicPr/>
          <p:nvPr/>
        </p:nvPicPr>
        <p:blipFill>
          <a:blip r:embed="rId3" cstate="print"/>
          <a:srcRect/>
          <a:stretch>
            <a:fillRect/>
          </a:stretch>
        </p:blipFill>
        <p:spPr bwMode="auto">
          <a:xfrm>
            <a:off x="381000" y="243843"/>
            <a:ext cx="1981200" cy="388619"/>
          </a:xfrm>
          <a:prstGeom prst="rect">
            <a:avLst/>
          </a:prstGeom>
          <a:noFill/>
          <a:ln w="9525">
            <a:noFill/>
            <a:miter lim="800000"/>
            <a:headEnd/>
            <a:tailEnd/>
          </a:ln>
        </p:spPr>
      </p:pic>
    </p:spTree>
    <p:extLst>
      <p:ext uri="{BB962C8B-B14F-4D97-AF65-F5344CB8AC3E}">
        <p14:creationId xmlns:p14="http://schemas.microsoft.com/office/powerpoint/2010/main" val="1102257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271" y="532197"/>
            <a:ext cx="6830729" cy="688207"/>
          </a:xfrm>
        </p:spPr>
        <p:txBody>
          <a:bodyPr>
            <a:noAutofit/>
          </a:bodyPr>
          <a:lstStyle/>
          <a:p>
            <a:pPr algn="l"/>
            <a:r>
              <a:rPr lang="en-US" sz="2400" b="1" dirty="0" smtClean="0">
                <a:solidFill>
                  <a:schemeClr val="accent2">
                    <a:lumMod val="50000"/>
                  </a:schemeClr>
                </a:solidFill>
              </a:rPr>
              <a:t>	</a:t>
            </a:r>
            <a:r>
              <a:rPr lang="en-US" sz="3200" b="1" dirty="0" smtClean="0">
                <a:solidFill>
                  <a:schemeClr val="accent2">
                    <a:lumMod val="50000"/>
                  </a:schemeClr>
                </a:solidFill>
              </a:rPr>
              <a:t>Mark Gleykin:   Financial Analyst</a:t>
            </a:r>
            <a:endParaRPr lang="en-US" sz="3200" b="1" dirty="0">
              <a:solidFill>
                <a:schemeClr val="accent2">
                  <a:lumMod val="50000"/>
                </a:schemeClr>
              </a:solidFill>
            </a:endParaRPr>
          </a:p>
        </p:txBody>
      </p:sp>
      <p:sp>
        <p:nvSpPr>
          <p:cNvPr id="3" name="Content Placeholder 2"/>
          <p:cNvSpPr>
            <a:spLocks noGrp="1"/>
          </p:cNvSpPr>
          <p:nvPr>
            <p:ph idx="1"/>
          </p:nvPr>
        </p:nvSpPr>
        <p:spPr>
          <a:xfrm>
            <a:off x="152400" y="1143000"/>
            <a:ext cx="8915400" cy="5715000"/>
          </a:xfrm>
        </p:spPr>
        <p:txBody>
          <a:bodyPr>
            <a:noAutofit/>
          </a:bodyPr>
          <a:lstStyle/>
          <a:p>
            <a:pPr marL="0" indent="0">
              <a:buNone/>
            </a:pPr>
            <a:r>
              <a:rPr lang="en-US" sz="2000" b="1" u="sng" dirty="0" smtClean="0"/>
              <a:t>Checks, Wires, and ACH </a:t>
            </a:r>
            <a:r>
              <a:rPr lang="en-US" sz="1600" b="1" dirty="0" smtClean="0"/>
              <a:t>= bulk of non-LOC payments </a:t>
            </a:r>
          </a:p>
          <a:p>
            <a:r>
              <a:rPr lang="en-US" sz="1600" b="1" dirty="0" smtClean="0"/>
              <a:t>Checks </a:t>
            </a:r>
            <a:r>
              <a:rPr lang="en-US" sz="1600" dirty="0" smtClean="0"/>
              <a:t>– FY16 $165m; FY15 $183m</a:t>
            </a:r>
            <a:endParaRPr lang="en-US" sz="1600" dirty="0"/>
          </a:p>
          <a:p>
            <a:r>
              <a:rPr lang="fr-FR" sz="1600" b="1" dirty="0" err="1" smtClean="0"/>
              <a:t>Wires</a:t>
            </a:r>
            <a:r>
              <a:rPr lang="fr-FR" sz="1600" b="1" dirty="0" smtClean="0"/>
              <a:t>/ACH (non-LOC) </a:t>
            </a:r>
            <a:r>
              <a:rPr lang="fr-FR" sz="1600" dirty="0" smtClean="0"/>
              <a:t>– FY16 $231m; FY15 $200m</a:t>
            </a:r>
            <a:endParaRPr lang="fr-FR" sz="1600" dirty="0"/>
          </a:p>
          <a:p>
            <a:r>
              <a:rPr lang="en-US" sz="1600" b="1" dirty="0" smtClean="0"/>
              <a:t>ACH (Automated Clearing House) forms  </a:t>
            </a:r>
            <a:r>
              <a:rPr lang="en-US" sz="1600" b="1" dirty="0"/>
              <a:t>-</a:t>
            </a:r>
            <a:r>
              <a:rPr lang="en-US" sz="1600" b="1" dirty="0" smtClean="0"/>
              <a:t>  </a:t>
            </a:r>
            <a:r>
              <a:rPr lang="en-US" sz="1600" dirty="0"/>
              <a:t>The</a:t>
            </a:r>
            <a:r>
              <a:rPr lang="en-US" sz="1600" b="1" dirty="0"/>
              <a:t> </a:t>
            </a:r>
            <a:r>
              <a:rPr lang="en-US" sz="1600" dirty="0"/>
              <a:t>Cash Management Office, part of the </a:t>
            </a:r>
            <a:r>
              <a:rPr lang="en-US" sz="1600" dirty="0" smtClean="0"/>
              <a:t>Harvard Office </a:t>
            </a:r>
            <a:r>
              <a:rPr lang="en-US" sz="1600" dirty="0"/>
              <a:t>of Treasury Management (OTM), is required to sign off on all ACH forms.  Please forward your forms to the FRBC team at the mailbox </a:t>
            </a:r>
            <a:r>
              <a:rPr lang="en-US" sz="1600" dirty="0" smtClean="0"/>
              <a:t>below.  </a:t>
            </a:r>
            <a:r>
              <a:rPr lang="en-US" sz="1600" dirty="0"/>
              <a:t>Please be sure to fill out any award information required on the sponsor form prior to submission to OSP for approval.  We will fill out the bank information and submit it to OTM for signature.  It could take one to two business days for them to return the signed </a:t>
            </a:r>
            <a:r>
              <a:rPr lang="en-US" sz="1600" dirty="0" smtClean="0"/>
              <a:t>form.</a:t>
            </a:r>
          </a:p>
          <a:p>
            <a:pPr marL="0" indent="0">
              <a:buNone/>
            </a:pPr>
            <a:r>
              <a:rPr lang="en-US" sz="2000" b="1" u="sng" dirty="0"/>
              <a:t>Suspense </a:t>
            </a:r>
            <a:r>
              <a:rPr lang="en-US" sz="2000" b="1" u="sng" dirty="0" smtClean="0"/>
              <a:t>account</a:t>
            </a:r>
          </a:p>
          <a:p>
            <a:r>
              <a:rPr lang="en-US" sz="1600" dirty="0"/>
              <a:t>U</a:t>
            </a:r>
            <a:r>
              <a:rPr lang="en-US" sz="1600" dirty="0" smtClean="0"/>
              <a:t>sed </a:t>
            </a:r>
            <a:r>
              <a:rPr lang="en-US" sz="1600" dirty="0"/>
              <a:t>when we’ve received income but the award is not </a:t>
            </a:r>
            <a:r>
              <a:rPr lang="en-US" sz="1600" dirty="0" smtClean="0"/>
              <a:t>yet set up</a:t>
            </a:r>
            <a:r>
              <a:rPr lang="en-US" sz="1600" dirty="0"/>
              <a:t>, or when the amount </a:t>
            </a:r>
            <a:r>
              <a:rPr lang="en-US" sz="1600" dirty="0" smtClean="0"/>
              <a:t>of income exceeds </a:t>
            </a:r>
            <a:r>
              <a:rPr lang="en-US" sz="1600" dirty="0"/>
              <a:t>the obligated </a:t>
            </a:r>
            <a:r>
              <a:rPr lang="en-US" sz="1600" dirty="0" smtClean="0"/>
              <a:t>amount</a:t>
            </a:r>
          </a:p>
          <a:p>
            <a:r>
              <a:rPr lang="en-US" sz="1600" dirty="0" smtClean="0"/>
              <a:t>Suspense </a:t>
            </a:r>
            <a:r>
              <a:rPr lang="en-US" sz="1600" dirty="0"/>
              <a:t>Account is managed by Ada </a:t>
            </a:r>
            <a:r>
              <a:rPr lang="en-US" sz="1600" dirty="0" err="1"/>
              <a:t>Magistro</a:t>
            </a:r>
            <a:r>
              <a:rPr lang="en-US" sz="1600" dirty="0"/>
              <a:t>, Senior Financial </a:t>
            </a:r>
            <a:r>
              <a:rPr lang="en-US" sz="1600" dirty="0" smtClean="0"/>
              <a:t>Analyst and reconciled on a monthly basis</a:t>
            </a:r>
            <a:endParaRPr lang="fr-FR" sz="1600" b="1" dirty="0"/>
          </a:p>
          <a:p>
            <a:pPr marL="0" indent="0">
              <a:buNone/>
            </a:pPr>
            <a:r>
              <a:rPr lang="en-US" sz="2000" b="1" u="sng" dirty="0" smtClean="0"/>
              <a:t>GL </a:t>
            </a:r>
            <a:r>
              <a:rPr lang="en-US" sz="2000" b="1" u="sng" dirty="0"/>
              <a:t>vs GMAS </a:t>
            </a:r>
            <a:r>
              <a:rPr lang="en-US" sz="2000" b="1" u="sng" dirty="0" smtClean="0"/>
              <a:t>Income Reconciliation </a:t>
            </a:r>
            <a:r>
              <a:rPr lang="en-US" sz="1600" b="1" dirty="0"/>
              <a:t>- </a:t>
            </a:r>
            <a:r>
              <a:rPr lang="en-US" sz="1600" dirty="0"/>
              <a:t>Make </a:t>
            </a:r>
            <a:r>
              <a:rPr lang="en-US" sz="1600" dirty="0" smtClean="0"/>
              <a:t>fixes as needed</a:t>
            </a:r>
            <a:endParaRPr lang="en-US" sz="1600" dirty="0"/>
          </a:p>
          <a:p>
            <a:pPr marL="0" indent="0">
              <a:buNone/>
            </a:pPr>
            <a:r>
              <a:rPr lang="en-US" sz="2000" b="1" u="sng" dirty="0" smtClean="0"/>
              <a:t>OSP </a:t>
            </a:r>
            <a:r>
              <a:rPr lang="en-US" sz="2000" b="1" u="sng" dirty="0"/>
              <a:t>Cash Team shared </a:t>
            </a:r>
            <a:r>
              <a:rPr lang="en-US" sz="2000" b="1" u="sng" dirty="0" smtClean="0"/>
              <a:t>mailbox</a:t>
            </a:r>
          </a:p>
          <a:p>
            <a:r>
              <a:rPr lang="en-US" sz="1600" dirty="0" smtClean="0">
                <a:solidFill>
                  <a:srgbClr val="0070C0"/>
                </a:solidFill>
              </a:rPr>
              <a:t>OSPCashTeam@Harvard.edu</a:t>
            </a:r>
            <a:endParaRPr lang="en-US" sz="1600" b="1" dirty="0" smtClean="0"/>
          </a:p>
          <a:p>
            <a:r>
              <a:rPr lang="en-US" sz="1600" dirty="0" smtClean="0"/>
              <a:t>Please </a:t>
            </a:r>
            <a:r>
              <a:rPr lang="en-US" sz="1600" dirty="0"/>
              <a:t>be sure to use this email address if you require a prompt response as it is available to multiple FRBC </a:t>
            </a:r>
            <a:r>
              <a:rPr lang="en-US" sz="1600" dirty="0" smtClean="0"/>
              <a:t>members.  We reply to emails the same or the next business day.</a:t>
            </a:r>
          </a:p>
          <a:p>
            <a:pPr marL="0" indent="0">
              <a:buNone/>
            </a:pPr>
            <a:r>
              <a:rPr lang="en-US" sz="1600" dirty="0"/>
              <a:t>		</a:t>
            </a:r>
            <a:endParaRPr lang="en-US" sz="1600" b="1" dirty="0" smtClean="0"/>
          </a:p>
          <a:p>
            <a:pPr marL="0" indent="0">
              <a:buNone/>
            </a:pPr>
            <a:endParaRPr lang="en-US" sz="1200" dirty="0" smtClean="0"/>
          </a:p>
        </p:txBody>
      </p:sp>
      <p:pic>
        <p:nvPicPr>
          <p:cNvPr id="5" name="Picture 4" descr="OSP-large-shield-horizontal-lores.png"/>
          <p:cNvPicPr/>
          <p:nvPr/>
        </p:nvPicPr>
        <p:blipFill>
          <a:blip r:embed="rId3" cstate="print"/>
          <a:srcRect/>
          <a:stretch>
            <a:fillRect/>
          </a:stretch>
        </p:blipFill>
        <p:spPr bwMode="auto">
          <a:xfrm>
            <a:off x="398822" y="220981"/>
            <a:ext cx="1981200" cy="388619"/>
          </a:xfrm>
          <a:prstGeom prst="rect">
            <a:avLst/>
          </a:prstGeom>
          <a:noFill/>
          <a:ln w="9525">
            <a:noFill/>
            <a:miter lim="800000"/>
            <a:headEnd/>
            <a:tailEnd/>
          </a:ln>
        </p:spPr>
      </p:pic>
      <p:sp>
        <p:nvSpPr>
          <p:cNvPr id="4" name="Rectangle 3"/>
          <p:cNvSpPr/>
          <p:nvPr/>
        </p:nvSpPr>
        <p:spPr>
          <a:xfrm>
            <a:off x="990599" y="609600"/>
            <a:ext cx="7113870" cy="5662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EF225AA4-0443-478C-B4CC-795B195EE57A}" type="slidenum">
              <a:rPr lang="en-US" smtClean="0"/>
              <a:pPr/>
              <a:t>4</a:t>
            </a:fld>
            <a:endParaRPr lang="en-US"/>
          </a:p>
        </p:txBody>
      </p:sp>
      <p:pic>
        <p:nvPicPr>
          <p:cNvPr id="9" name="Picture 8" descr="https://encrypted-tbn1.gstatic.com/images?q=tbn:ANd9GcTBy7up8fBFCNiHaeXp1xiqXoU_1trADDqCgm9cXcR0yyB7tTS398TgHibm"/>
          <p:cNvPicPr/>
          <p:nvPr/>
        </p:nvPicPr>
        <p:blipFill>
          <a:blip r:embed="rId4">
            <a:extLst>
              <a:ext uri="{28A0092B-C50C-407E-A947-70E740481C1C}">
                <a14:useLocalDpi xmlns:a14="http://schemas.microsoft.com/office/drawing/2010/main" val="0"/>
              </a:ext>
            </a:extLst>
          </a:blip>
          <a:srcRect/>
          <a:stretch>
            <a:fillRect/>
          </a:stretch>
        </p:blipFill>
        <p:spPr bwMode="auto">
          <a:xfrm>
            <a:off x="5257800" y="1363777"/>
            <a:ext cx="914400" cy="769823"/>
          </a:xfrm>
          <a:prstGeom prst="rect">
            <a:avLst/>
          </a:prstGeom>
          <a:noFill/>
          <a:ln>
            <a:noFill/>
          </a:ln>
        </p:spPr>
      </p:pic>
    </p:spTree>
    <p:extLst>
      <p:ext uri="{BB962C8B-B14F-4D97-AF65-F5344CB8AC3E}">
        <p14:creationId xmlns:p14="http://schemas.microsoft.com/office/powerpoint/2010/main" val="2773090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2488"/>
            <a:ext cx="8229600" cy="1143000"/>
          </a:xfrm>
        </p:spPr>
        <p:txBody>
          <a:bodyPr>
            <a:normAutofit/>
          </a:bodyPr>
          <a:lstStyle/>
          <a:p>
            <a:r>
              <a:rPr lang="en-US" sz="3200" b="1" dirty="0" smtClean="0">
                <a:solidFill>
                  <a:srgbClr val="632523"/>
                </a:solidFill>
              </a:rPr>
              <a:t>Dan O’Brien- Cash </a:t>
            </a:r>
            <a:r>
              <a:rPr lang="en-US" sz="3200" b="1" dirty="0" err="1" smtClean="0">
                <a:solidFill>
                  <a:srgbClr val="632523"/>
                </a:solidFill>
              </a:rPr>
              <a:t>Mgmt</a:t>
            </a:r>
            <a:r>
              <a:rPr lang="en-US" sz="3200" b="1" dirty="0" smtClean="0">
                <a:solidFill>
                  <a:srgbClr val="632523"/>
                </a:solidFill>
              </a:rPr>
              <a:t> Accountant</a:t>
            </a:r>
            <a:endParaRPr lang="en-US" sz="3200" b="1" dirty="0">
              <a:solidFill>
                <a:srgbClr val="632523"/>
              </a:solidFill>
            </a:endParaRPr>
          </a:p>
        </p:txBody>
      </p:sp>
      <p:sp>
        <p:nvSpPr>
          <p:cNvPr id="3" name="Subtitle 2"/>
          <p:cNvSpPr>
            <a:spLocks noGrp="1"/>
          </p:cNvSpPr>
          <p:nvPr>
            <p:ph idx="1"/>
          </p:nvPr>
        </p:nvSpPr>
        <p:spPr/>
        <p:txBody>
          <a:bodyPr>
            <a:normAutofit lnSpcReduction="10000"/>
          </a:bodyPr>
          <a:lstStyle/>
          <a:p>
            <a:pPr marL="0" indent="0">
              <a:buNone/>
            </a:pPr>
            <a:r>
              <a:rPr lang="en-US" sz="2700" b="1" u="sng" dirty="0" smtClean="0"/>
              <a:t>GMAS Information/Reporting Management</a:t>
            </a:r>
          </a:p>
          <a:p>
            <a:r>
              <a:rPr lang="en-US" sz="1900" dirty="0" smtClean="0"/>
              <a:t>For New Awards (once the first Action Memo to obligate the fund has been processed)</a:t>
            </a:r>
          </a:p>
          <a:p>
            <a:r>
              <a:rPr lang="en-US" sz="1900" dirty="0" smtClean="0"/>
              <a:t>Scheduling in GMAS of Financial Reports</a:t>
            </a:r>
          </a:p>
          <a:p>
            <a:r>
              <a:rPr lang="en-US" sz="1900" dirty="0" smtClean="0"/>
              <a:t>Scheduling in GMAS of Invoices – Cost Reimbursable, Fixed Price</a:t>
            </a:r>
          </a:p>
          <a:p>
            <a:pPr marL="0" indent="0">
              <a:buNone/>
            </a:pPr>
            <a:endParaRPr lang="en-US" sz="1900" dirty="0" smtClean="0"/>
          </a:p>
          <a:p>
            <a:pPr marL="0" indent="0">
              <a:buNone/>
            </a:pPr>
            <a:r>
              <a:rPr lang="en-US" sz="2700" b="1" u="sng" dirty="0" smtClean="0"/>
              <a:t>Letter of Credit</a:t>
            </a:r>
          </a:p>
          <a:p>
            <a:r>
              <a:rPr lang="en-US" sz="1900" dirty="0" smtClean="0"/>
              <a:t>Weekly Draws</a:t>
            </a:r>
          </a:p>
          <a:p>
            <a:r>
              <a:rPr lang="en-US" sz="1900" dirty="0" smtClean="0"/>
              <a:t>For all Federal LOC sponsors with the exception of DHHS and NSF</a:t>
            </a:r>
          </a:p>
          <a:p>
            <a:pPr marL="0" indent="0">
              <a:buNone/>
            </a:pPr>
            <a:endParaRPr lang="en-US" sz="1700" dirty="0" smtClean="0"/>
          </a:p>
          <a:p>
            <a:pPr marL="0" indent="0">
              <a:buNone/>
            </a:pPr>
            <a:r>
              <a:rPr lang="en-US" sz="2700" b="1" u="sng" dirty="0" smtClean="0"/>
              <a:t>Ad Hoc Reports</a:t>
            </a:r>
          </a:p>
          <a:p>
            <a:r>
              <a:rPr lang="en-US" sz="1900" dirty="0" smtClean="0"/>
              <a:t>Unbilled</a:t>
            </a:r>
            <a:endParaRPr lang="en-US" sz="1900" dirty="0"/>
          </a:p>
          <a:p>
            <a:r>
              <a:rPr lang="en-US" sz="1900" dirty="0" smtClean="0"/>
              <a:t>As needed</a:t>
            </a:r>
          </a:p>
        </p:txBody>
      </p:sp>
      <p:pic>
        <p:nvPicPr>
          <p:cNvPr id="4" name="Picture 3" descr="OSP-large-shield-horizontal-lores.png"/>
          <p:cNvPicPr/>
          <p:nvPr/>
        </p:nvPicPr>
        <p:blipFill>
          <a:blip r:embed="rId3" cstate="print"/>
          <a:srcRect/>
          <a:stretch>
            <a:fillRect/>
          </a:stretch>
        </p:blipFill>
        <p:spPr bwMode="auto">
          <a:xfrm>
            <a:off x="304800" y="243843"/>
            <a:ext cx="1981200" cy="388619"/>
          </a:xfrm>
          <a:prstGeom prst="rect">
            <a:avLst/>
          </a:prstGeom>
          <a:noFill/>
          <a:ln w="9525">
            <a:noFill/>
            <a:miter lim="800000"/>
            <a:headEnd/>
            <a:tailEnd/>
          </a:ln>
        </p:spPr>
      </p:pic>
      <p:sp>
        <p:nvSpPr>
          <p:cNvPr id="5" name="Rectangle 4"/>
          <p:cNvSpPr/>
          <p:nvPr/>
        </p:nvSpPr>
        <p:spPr>
          <a:xfrm>
            <a:off x="1028700" y="717288"/>
            <a:ext cx="70866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346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b="1" dirty="0" smtClean="0">
                <a:solidFill>
                  <a:srgbClr val="632523"/>
                </a:solidFill>
              </a:rPr>
              <a:t>Keri </a:t>
            </a:r>
            <a:r>
              <a:rPr lang="en-US" sz="3200" b="1" dirty="0" err="1" smtClean="0">
                <a:solidFill>
                  <a:srgbClr val="632523"/>
                </a:solidFill>
              </a:rPr>
              <a:t>Lemasters</a:t>
            </a:r>
            <a:r>
              <a:rPr lang="en-US" sz="3200" b="1" dirty="0" smtClean="0">
                <a:solidFill>
                  <a:srgbClr val="632523"/>
                </a:solidFill>
              </a:rPr>
              <a:t> – Cash </a:t>
            </a:r>
            <a:r>
              <a:rPr lang="en-US" sz="3200" b="1" dirty="0" err="1" smtClean="0">
                <a:solidFill>
                  <a:srgbClr val="632523"/>
                </a:solidFill>
              </a:rPr>
              <a:t>Mgmt</a:t>
            </a:r>
            <a:r>
              <a:rPr lang="en-US" sz="3200" b="1" dirty="0" smtClean="0">
                <a:solidFill>
                  <a:srgbClr val="632523"/>
                </a:solidFill>
              </a:rPr>
              <a:t> Accountant</a:t>
            </a:r>
            <a:endParaRPr lang="en-US" sz="3200" b="1" dirty="0">
              <a:solidFill>
                <a:srgbClr val="632523"/>
              </a:solidFill>
            </a:endParaRPr>
          </a:p>
        </p:txBody>
      </p:sp>
      <p:sp>
        <p:nvSpPr>
          <p:cNvPr id="3" name="Subtitle 2"/>
          <p:cNvSpPr>
            <a:spLocks noGrp="1"/>
          </p:cNvSpPr>
          <p:nvPr>
            <p:ph idx="1"/>
          </p:nvPr>
        </p:nvSpPr>
        <p:spPr/>
        <p:txBody>
          <a:bodyPr>
            <a:normAutofit/>
          </a:bodyPr>
          <a:lstStyle/>
          <a:p>
            <a:pPr marL="0" indent="0">
              <a:buNone/>
            </a:pPr>
            <a:r>
              <a:rPr lang="en-US" sz="2700" b="1" u="sng" dirty="0" smtClean="0"/>
              <a:t>Financial Reporting Application Portal (FRAP)</a:t>
            </a:r>
          </a:p>
          <a:p>
            <a:pPr marL="0" indent="0">
              <a:buNone/>
            </a:pPr>
            <a:r>
              <a:rPr lang="en-US" sz="1900" dirty="0" smtClean="0"/>
              <a:t>Manage all aspects of FRAP including</a:t>
            </a:r>
          </a:p>
          <a:p>
            <a:r>
              <a:rPr lang="en-US" sz="1900" dirty="0" smtClean="0"/>
              <a:t>Inbox (</a:t>
            </a:r>
            <a:r>
              <a:rPr lang="en-US" sz="1900" dirty="0" smtClean="0">
                <a:hlinkClick r:id="rId3"/>
              </a:rPr>
              <a:t>OSP-FRAP@Harvard.edu</a:t>
            </a:r>
            <a:r>
              <a:rPr lang="en-US" sz="1900" dirty="0" smtClean="0"/>
              <a:t>) </a:t>
            </a:r>
          </a:p>
          <a:p>
            <a:r>
              <a:rPr lang="en-US" sz="1900" dirty="0"/>
              <a:t>S</a:t>
            </a:r>
            <a:r>
              <a:rPr lang="en-US" sz="1900" dirty="0" smtClean="0"/>
              <a:t>etting up new users</a:t>
            </a:r>
          </a:p>
          <a:p>
            <a:r>
              <a:rPr lang="en-US" sz="1900" dirty="0" smtClean="0"/>
              <a:t>Training</a:t>
            </a:r>
          </a:p>
          <a:p>
            <a:r>
              <a:rPr lang="en-US" sz="1900" dirty="0"/>
              <a:t>I</a:t>
            </a:r>
            <a:r>
              <a:rPr lang="en-US" sz="1900" dirty="0" smtClean="0"/>
              <a:t>nvoice approval</a:t>
            </a:r>
          </a:p>
          <a:p>
            <a:r>
              <a:rPr lang="en-US" sz="1900" dirty="0" smtClean="0"/>
              <a:t>FRAP transition to GMAS via FIRST (Financial Invoicing and Reporting Strategic Transition) by August 2017, which will bring sponsored reporting and invoicing into GMAS</a:t>
            </a:r>
          </a:p>
          <a:p>
            <a:pPr marL="0" indent="0">
              <a:buNone/>
            </a:pPr>
            <a:r>
              <a:rPr lang="en-US" sz="2700" b="1" u="sng" dirty="0" smtClean="0"/>
              <a:t>Information Management</a:t>
            </a:r>
          </a:p>
          <a:p>
            <a:r>
              <a:rPr lang="en-US" sz="1900" dirty="0"/>
              <a:t>T</a:t>
            </a:r>
            <a:r>
              <a:rPr lang="en-US" sz="1900" dirty="0" smtClean="0"/>
              <a:t>raining and monitoring of Financial Report setup in GMAS</a:t>
            </a:r>
          </a:p>
        </p:txBody>
      </p:sp>
      <p:sp>
        <p:nvSpPr>
          <p:cNvPr id="4" name="Rectangle 3"/>
          <p:cNvSpPr/>
          <p:nvPr/>
        </p:nvSpPr>
        <p:spPr>
          <a:xfrm>
            <a:off x="838200" y="706889"/>
            <a:ext cx="7696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OSP-large-shield-horizontal-lores.png"/>
          <p:cNvPicPr/>
          <p:nvPr/>
        </p:nvPicPr>
        <p:blipFill>
          <a:blip r:embed="rId4" cstate="print"/>
          <a:srcRect/>
          <a:stretch>
            <a:fillRect/>
          </a:stretch>
        </p:blipFill>
        <p:spPr bwMode="auto">
          <a:xfrm>
            <a:off x="381000" y="193142"/>
            <a:ext cx="1981200" cy="388619"/>
          </a:xfrm>
          <a:prstGeom prst="rect">
            <a:avLst/>
          </a:prstGeom>
          <a:noFill/>
          <a:ln w="9525">
            <a:noFill/>
            <a:miter lim="800000"/>
            <a:headEnd/>
            <a:tailEnd/>
          </a:ln>
        </p:spPr>
      </p:pic>
    </p:spTree>
    <p:extLst>
      <p:ext uri="{BB962C8B-B14F-4D97-AF65-F5344CB8AC3E}">
        <p14:creationId xmlns:p14="http://schemas.microsoft.com/office/powerpoint/2010/main" val="2717311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451"/>
            <a:ext cx="8229600" cy="1143000"/>
          </a:xfrm>
        </p:spPr>
        <p:txBody>
          <a:bodyPr>
            <a:normAutofit/>
          </a:bodyPr>
          <a:lstStyle/>
          <a:p>
            <a:r>
              <a:rPr lang="en-US" sz="3200" b="1" dirty="0" smtClean="0">
                <a:solidFill>
                  <a:srgbClr val="632523"/>
                </a:solidFill>
              </a:rPr>
              <a:t>Justin Suied – Cash </a:t>
            </a:r>
            <a:r>
              <a:rPr lang="en-US" sz="3200" b="1" dirty="0" err="1" smtClean="0">
                <a:solidFill>
                  <a:srgbClr val="632523"/>
                </a:solidFill>
              </a:rPr>
              <a:t>Mgmt</a:t>
            </a:r>
            <a:r>
              <a:rPr lang="en-US" sz="3200" b="1" dirty="0" smtClean="0">
                <a:solidFill>
                  <a:srgbClr val="632523"/>
                </a:solidFill>
              </a:rPr>
              <a:t> Accountant</a:t>
            </a:r>
            <a:endParaRPr lang="en-US" sz="3200" b="1" dirty="0">
              <a:solidFill>
                <a:srgbClr val="632523"/>
              </a:solidFill>
            </a:endParaRPr>
          </a:p>
        </p:txBody>
      </p:sp>
      <p:sp>
        <p:nvSpPr>
          <p:cNvPr id="3" name="Subtitle 2"/>
          <p:cNvSpPr>
            <a:spLocks noGrp="1"/>
          </p:cNvSpPr>
          <p:nvPr>
            <p:ph idx="1"/>
          </p:nvPr>
        </p:nvSpPr>
        <p:spPr/>
        <p:txBody>
          <a:bodyPr>
            <a:normAutofit fontScale="85000" lnSpcReduction="20000"/>
          </a:bodyPr>
          <a:lstStyle/>
          <a:p>
            <a:pPr marL="0" indent="0">
              <a:buNone/>
            </a:pPr>
            <a:r>
              <a:rPr lang="en-US" b="1" u="sng" dirty="0" smtClean="0"/>
              <a:t>Sponsored Accounts Receivable (AR) Collection and Analysis</a:t>
            </a:r>
          </a:p>
          <a:p>
            <a:r>
              <a:rPr lang="en-US" sz="2100" dirty="0"/>
              <a:t>Independently working to collect AR on expired awards</a:t>
            </a:r>
          </a:p>
          <a:p>
            <a:r>
              <a:rPr lang="en-US" sz="2100" dirty="0"/>
              <a:t>Collaborating with OSP Financial Analysts on active awards</a:t>
            </a:r>
          </a:p>
          <a:p>
            <a:r>
              <a:rPr lang="en-US" sz="2100" dirty="0"/>
              <a:t>Assisting in preparation of managerial-level AR reports</a:t>
            </a:r>
          </a:p>
          <a:p>
            <a:r>
              <a:rPr lang="en-US" sz="2100" dirty="0"/>
              <a:t>Monitoring the OSP Sponsored AR Inbox (</a:t>
            </a:r>
            <a:r>
              <a:rPr lang="en-US" sz="2100" dirty="0" smtClean="0">
                <a:hlinkClick r:id="rId3"/>
              </a:rPr>
              <a:t>SponsoredAR@Harvard.edu</a:t>
            </a:r>
            <a:r>
              <a:rPr lang="en-US" sz="2100" dirty="0"/>
              <a:t>)</a:t>
            </a:r>
            <a:endParaRPr lang="en-US" dirty="0" smtClean="0"/>
          </a:p>
          <a:p>
            <a:pPr marL="0" indent="0">
              <a:buNone/>
            </a:pPr>
            <a:r>
              <a:rPr lang="en-US" b="1" u="sng" dirty="0" smtClean="0"/>
              <a:t>Financial Reporting Application Portal (FRAP)</a:t>
            </a:r>
          </a:p>
          <a:p>
            <a:r>
              <a:rPr lang="en-US" sz="2100" dirty="0" smtClean="0"/>
              <a:t>Preparing interim financial reports and invoices for submission in FRAP</a:t>
            </a:r>
          </a:p>
          <a:p>
            <a:pPr marL="0" indent="0">
              <a:buNone/>
            </a:pPr>
            <a:r>
              <a:rPr lang="en-US" sz="2800" b="1" u="sng" dirty="0" smtClean="0"/>
              <a:t>Office of Technology Development (OTD)</a:t>
            </a:r>
          </a:p>
          <a:p>
            <a:r>
              <a:rPr lang="en-US" sz="2100" dirty="0" smtClean="0"/>
              <a:t>Preparing fixed-price invoices for all OTD awards</a:t>
            </a:r>
          </a:p>
          <a:p>
            <a:r>
              <a:rPr lang="en-US" sz="2100" dirty="0" smtClean="0"/>
              <a:t>Responsible for AR collections on all OTD awards</a:t>
            </a:r>
          </a:p>
          <a:p>
            <a:pPr marL="0" indent="0">
              <a:buNone/>
            </a:pPr>
            <a:r>
              <a:rPr lang="en-US" sz="2800" b="1" u="sng" dirty="0" smtClean="0"/>
              <a:t>Monitoring the Sub Invoice Inbox</a:t>
            </a:r>
          </a:p>
          <a:p>
            <a:r>
              <a:rPr lang="en-US" sz="2100" dirty="0" smtClean="0"/>
              <a:t>Assisting Affiliate hospital subcontractors with AR and point-of-contact issues</a:t>
            </a:r>
          </a:p>
          <a:p>
            <a:r>
              <a:rPr lang="en-US" sz="2100" dirty="0" smtClean="0">
                <a:hlinkClick r:id="rId4"/>
              </a:rPr>
              <a:t>SubInvoices@Harvard.edu</a:t>
            </a:r>
            <a:endParaRPr lang="en-US" sz="2100" dirty="0" smtClean="0"/>
          </a:p>
        </p:txBody>
      </p:sp>
      <p:pic>
        <p:nvPicPr>
          <p:cNvPr id="4" name="Picture 3" descr="OSP-large-shield-horizontal-lores.png"/>
          <p:cNvPicPr/>
          <p:nvPr/>
        </p:nvPicPr>
        <p:blipFill>
          <a:blip r:embed="rId5" cstate="print"/>
          <a:srcRect/>
          <a:stretch>
            <a:fillRect/>
          </a:stretch>
        </p:blipFill>
        <p:spPr bwMode="auto">
          <a:xfrm>
            <a:off x="381000" y="193142"/>
            <a:ext cx="1981200" cy="388619"/>
          </a:xfrm>
          <a:prstGeom prst="rect">
            <a:avLst/>
          </a:prstGeom>
          <a:noFill/>
          <a:ln w="9525">
            <a:noFill/>
            <a:miter lim="800000"/>
            <a:headEnd/>
            <a:tailEnd/>
          </a:ln>
        </p:spPr>
      </p:pic>
      <p:sp>
        <p:nvSpPr>
          <p:cNvPr id="5" name="Rectangle 4"/>
          <p:cNvSpPr/>
          <p:nvPr/>
        </p:nvSpPr>
        <p:spPr>
          <a:xfrm>
            <a:off x="838200" y="639955"/>
            <a:ext cx="7696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1572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534400" cy="762000"/>
          </a:xfrm>
        </p:spPr>
        <p:txBody>
          <a:bodyPr>
            <a:noAutofit/>
          </a:bodyPr>
          <a:lstStyle/>
          <a:p>
            <a:pPr algn="l"/>
            <a:r>
              <a:rPr lang="en-US" sz="2400" b="1" dirty="0" smtClean="0">
                <a:solidFill>
                  <a:schemeClr val="accent2">
                    <a:lumMod val="50000"/>
                  </a:schemeClr>
                </a:solidFill>
              </a:rPr>
              <a:t>	</a:t>
            </a:r>
            <a:r>
              <a:rPr lang="en-US" sz="2400" b="1" u="sng" dirty="0" smtClean="0">
                <a:solidFill>
                  <a:schemeClr val="accent2">
                    <a:lumMod val="50000"/>
                  </a:schemeClr>
                </a:solidFill>
              </a:rPr>
              <a:t>Sheila Doyle -</a:t>
            </a:r>
            <a:r>
              <a:rPr lang="en-US" sz="2400" b="1" dirty="0" smtClean="0">
                <a:solidFill>
                  <a:schemeClr val="accent2">
                    <a:lumMod val="50000"/>
                  </a:schemeClr>
                </a:solidFill>
              </a:rPr>
              <a:t> 	 </a:t>
            </a:r>
            <a:r>
              <a:rPr lang="en-US" sz="2400" b="1" u="sng" dirty="0" smtClean="0">
                <a:solidFill>
                  <a:schemeClr val="accent2">
                    <a:lumMod val="50000"/>
                  </a:schemeClr>
                </a:solidFill>
              </a:rPr>
              <a:t>Manager of Sponsored Financial Reporting, </a:t>
            </a:r>
            <a:r>
              <a:rPr lang="en-US" sz="2400" b="1" dirty="0" smtClean="0">
                <a:solidFill>
                  <a:schemeClr val="accent2">
                    <a:lumMod val="50000"/>
                  </a:schemeClr>
                </a:solidFill>
              </a:rPr>
              <a:t>			 </a:t>
            </a:r>
            <a:r>
              <a:rPr lang="en-US" sz="2400" b="1" u="sng" dirty="0" smtClean="0">
                <a:solidFill>
                  <a:schemeClr val="accent2">
                    <a:lumMod val="50000"/>
                  </a:schemeClr>
                </a:solidFill>
              </a:rPr>
              <a:t>Billing, and Collection</a:t>
            </a:r>
            <a:endParaRPr lang="en-US" sz="2400" b="1" u="sng" dirty="0">
              <a:solidFill>
                <a:schemeClr val="accent2">
                  <a:lumMod val="50000"/>
                </a:schemeClr>
              </a:solidFill>
            </a:endParaRPr>
          </a:p>
        </p:txBody>
      </p:sp>
      <p:sp>
        <p:nvSpPr>
          <p:cNvPr id="3" name="Content Placeholder 2"/>
          <p:cNvSpPr>
            <a:spLocks noGrp="1"/>
          </p:cNvSpPr>
          <p:nvPr>
            <p:ph idx="1"/>
          </p:nvPr>
        </p:nvSpPr>
        <p:spPr>
          <a:xfrm>
            <a:off x="381000" y="1524000"/>
            <a:ext cx="8077200" cy="5257800"/>
          </a:xfrm>
        </p:spPr>
        <p:txBody>
          <a:bodyPr>
            <a:normAutofit fontScale="77500" lnSpcReduction="20000"/>
          </a:bodyPr>
          <a:lstStyle/>
          <a:p>
            <a:pPr marL="0" indent="0">
              <a:buNone/>
            </a:pPr>
            <a:r>
              <a:rPr lang="en-US" b="1" u="sng" dirty="0" smtClean="0"/>
              <a:t>Manage FRBC team</a:t>
            </a:r>
          </a:p>
          <a:p>
            <a:pPr marL="0" indent="0">
              <a:buNone/>
            </a:pPr>
            <a:r>
              <a:rPr lang="en-US" b="1" u="sng" dirty="0" smtClean="0"/>
              <a:t>Letters of Credit</a:t>
            </a:r>
            <a:endParaRPr lang="en-US" b="1" u="sng" dirty="0"/>
          </a:p>
          <a:p>
            <a:r>
              <a:rPr lang="en-US" sz="2000" dirty="0" smtClean="0"/>
              <a:t>LOC draw approvals (weekly for DHHS, less often for NSF and others)</a:t>
            </a:r>
          </a:p>
          <a:p>
            <a:r>
              <a:rPr lang="en-US" sz="2000" dirty="0" smtClean="0"/>
              <a:t>Quarterly LOC report approvals</a:t>
            </a:r>
          </a:p>
          <a:p>
            <a:r>
              <a:rPr lang="en-US" sz="2000" dirty="0" smtClean="0"/>
              <a:t>Backup for LOC draws</a:t>
            </a:r>
          </a:p>
          <a:p>
            <a:pPr marL="0" indent="0">
              <a:buNone/>
            </a:pPr>
            <a:r>
              <a:rPr lang="en-US" b="1" u="sng" dirty="0" smtClean="0"/>
              <a:t>Accounts Receivable </a:t>
            </a:r>
            <a:endParaRPr lang="en-US" sz="2400" dirty="0"/>
          </a:p>
          <a:p>
            <a:r>
              <a:rPr lang="en-US" sz="2400" dirty="0"/>
              <a:t>A</a:t>
            </a:r>
            <a:r>
              <a:rPr lang="en-US" sz="2400" dirty="0" smtClean="0"/>
              <a:t>ssist when needed on sponsored collections </a:t>
            </a:r>
          </a:p>
          <a:p>
            <a:pPr marL="0" indent="0">
              <a:buNone/>
            </a:pPr>
            <a:r>
              <a:rPr lang="en-US" b="1" u="sng" dirty="0" smtClean="0"/>
              <a:t>Reporting</a:t>
            </a:r>
            <a:endParaRPr lang="en-US" b="1" u="sng" dirty="0"/>
          </a:p>
          <a:p>
            <a:r>
              <a:rPr lang="en-US" sz="2000" dirty="0" smtClean="0"/>
              <a:t>Monthly exception reports from Brio for Portfolio Managers</a:t>
            </a:r>
          </a:p>
          <a:p>
            <a:r>
              <a:rPr lang="en-US" sz="2000" dirty="0" smtClean="0"/>
              <a:t>Quarterly reports for, and meetings with, tub-level finance and sponsored research offices</a:t>
            </a:r>
          </a:p>
          <a:p>
            <a:pPr marL="0" indent="0">
              <a:buNone/>
            </a:pPr>
            <a:r>
              <a:rPr lang="en-US" sz="3500" b="1" u="sng" dirty="0" smtClean="0"/>
              <a:t>Meetings</a:t>
            </a:r>
            <a:endParaRPr lang="en-US" sz="3500" b="1" u="sng" dirty="0"/>
          </a:p>
          <a:p>
            <a:r>
              <a:rPr lang="en-US" sz="2000" dirty="0"/>
              <a:t>OBI Grants Super Users group co-chair</a:t>
            </a:r>
          </a:p>
          <a:p>
            <a:r>
              <a:rPr lang="en-US" sz="2000" dirty="0" smtClean="0"/>
              <a:t>Quarterly and year-end meetings with Office of the Controller</a:t>
            </a:r>
          </a:p>
          <a:p>
            <a:r>
              <a:rPr lang="en-US" sz="2000" dirty="0" smtClean="0"/>
              <a:t>Uniform Guidance and Financial Statement audits – provide backup and analysis</a:t>
            </a:r>
          </a:p>
          <a:p>
            <a:r>
              <a:rPr lang="en-US" sz="2000" dirty="0" smtClean="0"/>
              <a:t>Financial Managers’ Forum attendee</a:t>
            </a:r>
          </a:p>
          <a:p>
            <a:r>
              <a:rPr lang="en-US" sz="2000" dirty="0" smtClean="0"/>
              <a:t>Affiliate Hospitals + Harvard </a:t>
            </a:r>
            <a:r>
              <a:rPr lang="en-US" sz="2000" dirty="0" err="1"/>
              <a:t>P</a:t>
            </a:r>
            <a:r>
              <a:rPr lang="en-US" sz="2000" dirty="0" err="1" smtClean="0"/>
              <a:t>ost-award</a:t>
            </a:r>
            <a:r>
              <a:rPr lang="en-US" sz="2000" dirty="0" smtClean="0"/>
              <a:t> group</a:t>
            </a:r>
          </a:p>
          <a:p>
            <a:r>
              <a:rPr lang="en-US" sz="2000" dirty="0" smtClean="0"/>
              <a:t>Boston Area </a:t>
            </a:r>
            <a:r>
              <a:rPr lang="en-US" sz="2000" dirty="0" err="1" smtClean="0"/>
              <a:t>Post-award</a:t>
            </a:r>
            <a:r>
              <a:rPr lang="en-US" sz="2000" dirty="0" smtClean="0"/>
              <a:t> group</a:t>
            </a:r>
          </a:p>
          <a:p>
            <a:r>
              <a:rPr lang="en-US" sz="2000" dirty="0" smtClean="0"/>
              <a:t>Federal Demonstration Partnership conferences 3x/year</a:t>
            </a:r>
          </a:p>
        </p:txBody>
      </p:sp>
      <p:pic>
        <p:nvPicPr>
          <p:cNvPr id="5" name="Picture 4" descr="OSP-large-shield-horizontal-lores.png"/>
          <p:cNvPicPr/>
          <p:nvPr/>
        </p:nvPicPr>
        <p:blipFill>
          <a:blip r:embed="rId3" cstate="print"/>
          <a:srcRect/>
          <a:stretch>
            <a:fillRect/>
          </a:stretch>
        </p:blipFill>
        <p:spPr bwMode="auto">
          <a:xfrm>
            <a:off x="381000" y="144781"/>
            <a:ext cx="1981200" cy="388619"/>
          </a:xfrm>
          <a:prstGeom prst="rect">
            <a:avLst/>
          </a:prstGeom>
          <a:noFill/>
          <a:ln w="9525">
            <a:noFill/>
            <a:miter lim="800000"/>
            <a:headEnd/>
            <a:tailEnd/>
          </a:ln>
        </p:spPr>
      </p:pic>
      <p:sp>
        <p:nvSpPr>
          <p:cNvPr id="6" name="Rectangle 5"/>
          <p:cNvSpPr/>
          <p:nvPr/>
        </p:nvSpPr>
        <p:spPr>
          <a:xfrm>
            <a:off x="152400" y="685800"/>
            <a:ext cx="86868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EF225AA4-0443-478C-B4CC-795B195EE57A}" type="slidenum">
              <a:rPr lang="en-US" smtClean="0"/>
              <a:pPr/>
              <a:t>8</a:t>
            </a:fld>
            <a:endParaRPr lang="en-US"/>
          </a:p>
        </p:txBody>
      </p:sp>
    </p:spTree>
    <p:extLst>
      <p:ext uri="{BB962C8B-B14F-4D97-AF65-F5344CB8AC3E}">
        <p14:creationId xmlns:p14="http://schemas.microsoft.com/office/powerpoint/2010/main" val="4035785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487681"/>
            <a:ext cx="8229600" cy="1143000"/>
          </a:xfrm>
        </p:spPr>
        <p:txBody>
          <a:bodyPr>
            <a:normAutofit fontScale="90000"/>
          </a:bodyPr>
          <a:lstStyle/>
          <a:p>
            <a:r>
              <a:rPr lang="en-US" dirty="0" smtClean="0"/>
              <a:t/>
            </a:r>
            <a:br>
              <a:rPr lang="en-US" dirty="0" smtClean="0"/>
            </a:br>
            <a:r>
              <a:rPr lang="en-US" dirty="0" smtClean="0"/>
              <a:t>FRBC Team – contact info</a:t>
            </a:r>
            <a:endParaRPr lang="en-US" dirty="0"/>
          </a:p>
        </p:txBody>
      </p:sp>
      <p:sp>
        <p:nvSpPr>
          <p:cNvPr id="3" name="Content Placeholder 2"/>
          <p:cNvSpPr>
            <a:spLocks noGrp="1"/>
          </p:cNvSpPr>
          <p:nvPr>
            <p:ph idx="1"/>
          </p:nvPr>
        </p:nvSpPr>
        <p:spPr>
          <a:xfrm>
            <a:off x="457200" y="2057400"/>
            <a:ext cx="8382000" cy="4191000"/>
          </a:xfrm>
        </p:spPr>
        <p:txBody>
          <a:bodyPr>
            <a:normAutofit fontScale="47500" lnSpcReduction="20000"/>
          </a:bodyPr>
          <a:lstStyle/>
          <a:p>
            <a:pPr marL="0" indent="0">
              <a:buNone/>
            </a:pPr>
            <a:endParaRPr lang="en-US" sz="3800" dirty="0" smtClean="0"/>
          </a:p>
          <a:p>
            <a:pPr marL="0" indent="0">
              <a:buNone/>
            </a:pPr>
            <a:r>
              <a:rPr lang="en-US" sz="3800" dirty="0" smtClean="0"/>
              <a:t>Ada </a:t>
            </a:r>
            <a:r>
              <a:rPr lang="en-US" sz="3800" dirty="0" err="1"/>
              <a:t>Magistro</a:t>
            </a:r>
            <a:r>
              <a:rPr lang="en-US" sz="3800" dirty="0"/>
              <a:t> </a:t>
            </a:r>
            <a:r>
              <a:rPr lang="en-US" dirty="0" smtClean="0"/>
              <a:t>		</a:t>
            </a:r>
            <a:r>
              <a:rPr lang="en-US" dirty="0" smtClean="0">
                <a:hlinkClick r:id="rId3"/>
              </a:rPr>
              <a:t>ada_magistro@harvard.edu</a:t>
            </a:r>
            <a:r>
              <a:rPr lang="en-US" dirty="0" smtClean="0"/>
              <a:t> </a:t>
            </a:r>
          </a:p>
          <a:p>
            <a:pPr marL="0" indent="0">
              <a:buNone/>
            </a:pPr>
            <a:endParaRPr lang="en-US" dirty="0"/>
          </a:p>
          <a:p>
            <a:pPr marL="0" indent="0">
              <a:buNone/>
            </a:pPr>
            <a:r>
              <a:rPr lang="en-US" sz="3800" dirty="0" smtClean="0"/>
              <a:t>Mark </a:t>
            </a:r>
            <a:r>
              <a:rPr lang="en-US" sz="3800" dirty="0" err="1"/>
              <a:t>Gleykin</a:t>
            </a:r>
            <a:r>
              <a:rPr lang="en-US" sz="3800" dirty="0"/>
              <a:t> </a:t>
            </a:r>
            <a:r>
              <a:rPr lang="en-US" dirty="0" smtClean="0"/>
              <a:t>		</a:t>
            </a:r>
            <a:r>
              <a:rPr lang="en-US" dirty="0" smtClean="0">
                <a:hlinkClick r:id="rId4"/>
              </a:rPr>
              <a:t>mark_gleykin@harvard.edu</a:t>
            </a:r>
            <a:r>
              <a:rPr lang="en-US" dirty="0" smtClean="0"/>
              <a:t> </a:t>
            </a:r>
          </a:p>
          <a:p>
            <a:pPr marL="0" indent="0">
              <a:buNone/>
            </a:pPr>
            <a:r>
              <a:rPr lang="en-US" dirty="0"/>
              <a:t>	</a:t>
            </a:r>
            <a:r>
              <a:rPr lang="en-US" dirty="0" smtClean="0"/>
              <a:t>		Also manages </a:t>
            </a:r>
            <a:r>
              <a:rPr lang="en-US" dirty="0" smtClean="0">
                <a:hlinkClick r:id="rId5"/>
              </a:rPr>
              <a:t>OSPCashTeam@harvard.edu</a:t>
            </a:r>
            <a:r>
              <a:rPr lang="en-US" dirty="0" smtClean="0"/>
              <a:t> mailbox</a:t>
            </a:r>
          </a:p>
          <a:p>
            <a:pPr marL="0" indent="0">
              <a:buNone/>
            </a:pPr>
            <a:endParaRPr lang="en-US" dirty="0"/>
          </a:p>
          <a:p>
            <a:pPr marL="0" indent="0">
              <a:buNone/>
            </a:pPr>
            <a:r>
              <a:rPr lang="en-US" sz="3800" dirty="0" smtClean="0"/>
              <a:t>Dan O’Brien	</a:t>
            </a:r>
            <a:r>
              <a:rPr lang="en-US" dirty="0" smtClean="0"/>
              <a:t>	</a:t>
            </a:r>
            <a:r>
              <a:rPr lang="en-US" dirty="0" smtClean="0">
                <a:hlinkClick r:id="rId6"/>
              </a:rPr>
              <a:t>daniel_obrien@harvard.edu</a:t>
            </a:r>
            <a:r>
              <a:rPr lang="en-US" dirty="0" smtClean="0"/>
              <a:t>   </a:t>
            </a:r>
          </a:p>
          <a:p>
            <a:pPr marL="0" indent="0">
              <a:buNone/>
            </a:pPr>
            <a:endParaRPr lang="en-US" dirty="0" smtClean="0"/>
          </a:p>
          <a:p>
            <a:pPr marL="0" indent="0">
              <a:buNone/>
            </a:pPr>
            <a:r>
              <a:rPr lang="en-US" sz="3800" dirty="0" smtClean="0"/>
              <a:t>Keri Lemasters</a:t>
            </a:r>
            <a:r>
              <a:rPr lang="en-US" sz="3800" dirty="0"/>
              <a:t> </a:t>
            </a:r>
            <a:r>
              <a:rPr lang="en-US" dirty="0" smtClean="0"/>
              <a:t>	</a:t>
            </a:r>
            <a:r>
              <a:rPr lang="en-US" dirty="0"/>
              <a:t>	</a:t>
            </a:r>
            <a:r>
              <a:rPr lang="en-US" dirty="0" smtClean="0">
                <a:hlinkClick r:id="rId7"/>
              </a:rPr>
              <a:t>keri_lemasters@harvard.edu</a:t>
            </a:r>
            <a:r>
              <a:rPr lang="en-US" dirty="0" smtClean="0"/>
              <a:t>  </a:t>
            </a:r>
          </a:p>
          <a:p>
            <a:pPr marL="0" indent="0">
              <a:buNone/>
            </a:pPr>
            <a:r>
              <a:rPr lang="en-US" dirty="0"/>
              <a:t>	</a:t>
            </a:r>
            <a:r>
              <a:rPr lang="en-US" dirty="0" smtClean="0"/>
              <a:t>		Also manages </a:t>
            </a:r>
            <a:r>
              <a:rPr lang="en-US" dirty="0" smtClean="0">
                <a:hlinkClick r:id="rId8"/>
              </a:rPr>
              <a:t>OSP-FRAP@harvard.edu</a:t>
            </a:r>
            <a:r>
              <a:rPr lang="en-US" dirty="0" smtClean="0"/>
              <a:t> </a:t>
            </a:r>
          </a:p>
          <a:p>
            <a:pPr marL="0" indent="0">
              <a:buNone/>
            </a:pPr>
            <a:endParaRPr lang="en-US" dirty="0" smtClean="0"/>
          </a:p>
          <a:p>
            <a:pPr marL="0" indent="0">
              <a:buNone/>
            </a:pPr>
            <a:r>
              <a:rPr lang="en-US" sz="3800" dirty="0" smtClean="0"/>
              <a:t>Justin Suied</a:t>
            </a:r>
            <a:r>
              <a:rPr lang="en-US" dirty="0" smtClean="0"/>
              <a:t>		</a:t>
            </a:r>
            <a:r>
              <a:rPr lang="en-US" dirty="0" smtClean="0">
                <a:hlinkClick r:id="rId9"/>
              </a:rPr>
              <a:t>justin_suied@harvard.edu</a:t>
            </a:r>
            <a:r>
              <a:rPr lang="en-US" dirty="0" smtClean="0"/>
              <a:t> </a:t>
            </a:r>
          </a:p>
          <a:p>
            <a:pPr marL="0" indent="0">
              <a:buNone/>
            </a:pPr>
            <a:r>
              <a:rPr lang="en-US" dirty="0"/>
              <a:t>	</a:t>
            </a:r>
            <a:r>
              <a:rPr lang="en-US" dirty="0" smtClean="0"/>
              <a:t>		Also manages </a:t>
            </a:r>
            <a:r>
              <a:rPr lang="en-US" dirty="0" smtClean="0">
                <a:hlinkClick r:id="rId10"/>
              </a:rPr>
              <a:t>SubInvoices@harvard.edu</a:t>
            </a:r>
            <a:r>
              <a:rPr lang="en-US" dirty="0" smtClean="0"/>
              <a:t> and 					</a:t>
            </a:r>
            <a:r>
              <a:rPr lang="en-US" dirty="0" smtClean="0">
                <a:hlinkClick r:id="rId11"/>
              </a:rPr>
              <a:t>SponsoredAR@harvard.edu</a:t>
            </a:r>
            <a:r>
              <a:rPr lang="en-US" dirty="0" smtClean="0"/>
              <a:t> </a:t>
            </a:r>
          </a:p>
          <a:p>
            <a:pPr marL="0" indent="0">
              <a:buNone/>
            </a:pPr>
            <a:endParaRPr lang="en-US" dirty="0" smtClean="0"/>
          </a:p>
          <a:p>
            <a:pPr marL="0" indent="0">
              <a:buNone/>
            </a:pPr>
            <a:r>
              <a:rPr lang="en-US" sz="3800" dirty="0"/>
              <a:t>Sheila Doyle </a:t>
            </a:r>
            <a:r>
              <a:rPr lang="en-US" dirty="0"/>
              <a:t>		</a:t>
            </a:r>
            <a:r>
              <a:rPr lang="en-US" dirty="0" smtClean="0">
                <a:hlinkClick r:id="rId12"/>
              </a:rPr>
              <a:t>sheila_doyle@harvard.edu</a:t>
            </a:r>
            <a:r>
              <a:rPr lang="en-US" dirty="0" smtClean="0"/>
              <a:t> </a:t>
            </a:r>
            <a:endParaRPr lang="en-US" dirty="0"/>
          </a:p>
        </p:txBody>
      </p:sp>
      <p:sp>
        <p:nvSpPr>
          <p:cNvPr id="5" name="Rectangle 4"/>
          <p:cNvSpPr/>
          <p:nvPr/>
        </p:nvSpPr>
        <p:spPr>
          <a:xfrm>
            <a:off x="533400" y="830581"/>
            <a:ext cx="8001000" cy="107441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EF225AA4-0443-478C-B4CC-795B195EE57A}" type="slidenum">
              <a:rPr lang="en-US" smtClean="0"/>
              <a:pPr/>
              <a:t>9</a:t>
            </a:fld>
            <a:endParaRPr lang="en-US"/>
          </a:p>
        </p:txBody>
      </p:sp>
      <p:pic>
        <p:nvPicPr>
          <p:cNvPr id="7" name="Picture 6" descr="OSP-large-shield-horizontal-lores.png"/>
          <p:cNvPicPr/>
          <p:nvPr/>
        </p:nvPicPr>
        <p:blipFill>
          <a:blip r:embed="rId13" cstate="print"/>
          <a:srcRect/>
          <a:stretch>
            <a:fillRect/>
          </a:stretch>
        </p:blipFill>
        <p:spPr bwMode="auto">
          <a:xfrm>
            <a:off x="370372" y="228602"/>
            <a:ext cx="1981200" cy="388619"/>
          </a:xfrm>
          <a:prstGeom prst="rect">
            <a:avLst/>
          </a:prstGeom>
          <a:noFill/>
          <a:ln w="9525">
            <a:noFill/>
            <a:miter lim="800000"/>
            <a:headEnd/>
            <a:tailEnd/>
          </a:ln>
        </p:spPr>
      </p:pic>
    </p:spTree>
    <p:extLst>
      <p:ext uri="{BB962C8B-B14F-4D97-AF65-F5344CB8AC3E}">
        <p14:creationId xmlns:p14="http://schemas.microsoft.com/office/powerpoint/2010/main" val="3668112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17198</TotalTime>
  <Words>1132</Words>
  <Application>Microsoft Office PowerPoint</Application>
  <PresentationFormat>On-screen Show (4:3)</PresentationFormat>
  <Paragraphs>177</Paragraphs>
  <Slides>10</Slides>
  <Notes>9</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10</vt:i4>
      </vt:variant>
    </vt:vector>
  </HeadingPairs>
  <TitlesOfParts>
    <vt:vector size="15" baseType="lpstr">
      <vt:lpstr>Arial</vt:lpstr>
      <vt:lpstr>Calibri</vt:lpstr>
      <vt:lpstr>Office Theme</vt:lpstr>
      <vt:lpstr>2_Office Theme</vt:lpstr>
      <vt:lpstr>1_Office Theme</vt:lpstr>
      <vt:lpstr>PowerPoint Presentation</vt:lpstr>
      <vt:lpstr> Sponsored Financial  Reporting, Billing, and Collection Team</vt:lpstr>
      <vt:lpstr> Ada Magistro:   Senior Financial Analyst</vt:lpstr>
      <vt:lpstr> Mark Gleykin:   Financial Analyst</vt:lpstr>
      <vt:lpstr>Dan O’Brien- Cash Mgmt Accountant</vt:lpstr>
      <vt:lpstr>Keri Lemasters – Cash Mgmt Accountant</vt:lpstr>
      <vt:lpstr>Justin Suied – Cash Mgmt Accountant</vt:lpstr>
      <vt:lpstr> Sheila Doyle -   Manager of Sponsored Financial Reporting,     Billing, and Collection</vt:lpstr>
      <vt:lpstr> FRBC Team – contact info</vt:lpstr>
      <vt:lpstr>Questions?</vt:lpstr>
    </vt:vector>
  </TitlesOfParts>
  <Company>Harvard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jem756</dc:creator>
  <cp:lastModifiedBy>Doyle, Sheila</cp:lastModifiedBy>
  <cp:revision>446</cp:revision>
  <cp:lastPrinted>2014-04-30T23:02:05Z</cp:lastPrinted>
  <dcterms:created xsi:type="dcterms:W3CDTF">2013-08-09T18:10:25Z</dcterms:created>
  <dcterms:modified xsi:type="dcterms:W3CDTF">2017-05-10T12:41:23Z</dcterms:modified>
</cp:coreProperties>
</file>