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3" r:id="rId6"/>
    <p:sldId id="270" r:id="rId7"/>
    <p:sldId id="271" r:id="rId8"/>
    <p:sldId id="272" r:id="rId9"/>
    <p:sldId id="273" r:id="rId10"/>
    <p:sldId id="275" r:id="rId11"/>
    <p:sldId id="276" r:id="rId12"/>
    <p:sldId id="278" r:id="rId13"/>
    <p:sldId id="279" r:id="rId14"/>
    <p:sldId id="277" r:id="rId15"/>
    <p:sldId id="280" r:id="rId16"/>
    <p:sldId id="281"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A0B5C-7DA1-448C-BF07-FDF97CA0FBFC}"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198177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A0B5C-7DA1-448C-BF07-FDF97CA0FBFC}"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386317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A0B5C-7DA1-448C-BF07-FDF97CA0FBFC}"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291437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A0B5C-7DA1-448C-BF07-FDF97CA0FBFC}"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339278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A0B5C-7DA1-448C-BF07-FDF97CA0FBFC}"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261696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A0B5C-7DA1-448C-BF07-FDF97CA0FBFC}"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11949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A0B5C-7DA1-448C-BF07-FDF97CA0FBFC}"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154714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A0B5C-7DA1-448C-BF07-FDF97CA0FBFC}"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274352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A0B5C-7DA1-448C-BF07-FDF97CA0FBFC}"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189710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A0B5C-7DA1-448C-BF07-FDF97CA0FBFC}"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50844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A0B5C-7DA1-448C-BF07-FDF97CA0FBFC}"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F2F3F-1191-47F3-93EF-8F53B4128286}" type="slidenum">
              <a:rPr lang="en-US" smtClean="0"/>
              <a:t>‹#›</a:t>
            </a:fld>
            <a:endParaRPr lang="en-US"/>
          </a:p>
        </p:txBody>
      </p:sp>
    </p:spTree>
    <p:extLst>
      <p:ext uri="{BB962C8B-B14F-4D97-AF65-F5344CB8AC3E}">
        <p14:creationId xmlns:p14="http://schemas.microsoft.com/office/powerpoint/2010/main" val="322728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A0B5C-7DA1-448C-BF07-FDF97CA0FBFC}" type="datetimeFigureOut">
              <a:rPr lang="en-US" smtClean="0"/>
              <a:t>4/21/2017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F2F3F-1191-47F3-93EF-8F53B4128286}" type="slidenum">
              <a:rPr lang="en-US" smtClean="0"/>
              <a:t>‹#›</a:t>
            </a:fld>
            <a:endParaRPr lang="en-US"/>
          </a:p>
        </p:txBody>
      </p:sp>
    </p:spTree>
    <p:extLst>
      <p:ext uri="{BB962C8B-B14F-4D97-AF65-F5344CB8AC3E}">
        <p14:creationId xmlns:p14="http://schemas.microsoft.com/office/powerpoint/2010/main" val="4282018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gmas.fss.harvard.edu/news/gmas-release-144" TargetMode="External"/><Relationship Id="rId7" Type="http://schemas.openxmlformats.org/officeDocument/2006/relationships/hyperlink" Target="mailto:contactgmas@Harvard.edu" TargetMode="External"/><Relationship Id="rId2" Type="http://schemas.openxmlformats.org/officeDocument/2006/relationships/hyperlink" Target="http://gmas.fss.harvard.edu/" TargetMode="External"/><Relationship Id="rId1" Type="http://schemas.openxmlformats.org/officeDocument/2006/relationships/slideLayout" Target="../slideLayouts/slideLayout5.xml"/><Relationship Id="rId6" Type="http://schemas.openxmlformats.org/officeDocument/2006/relationships/hyperlink" Target="http://gmas.fss.harvard.edu/releases" TargetMode="External"/><Relationship Id="rId5" Type="http://schemas.openxmlformats.org/officeDocument/2006/relationships/hyperlink" Target="http://gmas.fss.harvard.edu/blog" TargetMode="External"/><Relationship Id="rId4" Type="http://schemas.openxmlformats.org/officeDocument/2006/relationships/hyperlink" Target="http://gmas.fss.harvard.edu/user-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GMAS Proposal Entry and Proposal Homepage Enhancements</a:t>
            </a:r>
            <a:endParaRPr lang="en-US" dirty="0"/>
          </a:p>
        </p:txBody>
      </p:sp>
      <p:sp>
        <p:nvSpPr>
          <p:cNvPr id="3" name="Subtitle 2"/>
          <p:cNvSpPr>
            <a:spLocks noGrp="1"/>
          </p:cNvSpPr>
          <p:nvPr>
            <p:ph type="subTitle" idx="1"/>
          </p:nvPr>
        </p:nvSpPr>
        <p:spPr>
          <a:xfrm>
            <a:off x="1524000" y="4452044"/>
            <a:ext cx="9144000" cy="1655762"/>
          </a:xfrm>
        </p:spPr>
        <p:txBody>
          <a:bodyPr>
            <a:normAutofit fontScale="92500" lnSpcReduction="10000"/>
          </a:bodyPr>
          <a:lstStyle/>
          <a:p>
            <a:r>
              <a:rPr lang="en-US" dirty="0" smtClean="0"/>
              <a:t>The following screenshots are prototypes and are subject to change prior to the May 2017 release. They also contain fake data (such as dates and names).</a:t>
            </a:r>
          </a:p>
          <a:p>
            <a:r>
              <a:rPr lang="en-US" dirty="0" smtClean="0"/>
              <a:t>These enhancements will only apply to Initial Proposal and Competing Renewal entry and homepages. All other request types and edit screens will still be on old screens after the May 2017 release. </a:t>
            </a:r>
            <a:endParaRPr lang="en-US" dirty="0"/>
          </a:p>
        </p:txBody>
      </p:sp>
    </p:spTree>
    <p:extLst>
      <p:ext uri="{BB962C8B-B14F-4D97-AF65-F5344CB8AC3E}">
        <p14:creationId xmlns:p14="http://schemas.microsoft.com/office/powerpoint/2010/main" val="1351185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71942"/>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20" y="1283400"/>
            <a:ext cx="5805282" cy="523220"/>
          </a:xfrm>
          <a:prstGeom prst="rect">
            <a:avLst/>
          </a:prstGeom>
          <a:noFill/>
        </p:spPr>
        <p:txBody>
          <a:bodyPr wrap="square" rtlCol="0">
            <a:spAutoFit/>
          </a:bodyPr>
          <a:lstStyle/>
          <a:p>
            <a:r>
              <a:rPr lang="en-US" sz="2800" dirty="0" smtClean="0"/>
              <a:t>Key Information</a:t>
            </a:r>
          </a:p>
        </p:txBody>
      </p:sp>
      <p:sp>
        <p:nvSpPr>
          <p:cNvPr id="6" name="TextBox 5"/>
          <p:cNvSpPr txBox="1"/>
          <p:nvPr/>
        </p:nvSpPr>
        <p:spPr>
          <a:xfrm>
            <a:off x="566670" y="1897748"/>
            <a:ext cx="6800045"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All applicable key info will always display with a green checkmark</a:t>
            </a:r>
          </a:p>
          <a:p>
            <a:pPr marL="285750" indent="-285750">
              <a:buFont typeface="Arial" panose="020B0604020202020204" pitchFamily="34" charset="0"/>
              <a:buChar char="•"/>
            </a:pPr>
            <a:r>
              <a:rPr lang="en-US" dirty="0" smtClean="0"/>
              <a:t>All key info that does not apply will appear in the hidden portion of the list with a red X</a:t>
            </a:r>
          </a:p>
          <a:p>
            <a:pPr marL="742950" lvl="1" indent="-285750">
              <a:buFont typeface="Arial" panose="020B0604020202020204" pitchFamily="34" charset="0"/>
              <a:buChar char="•"/>
            </a:pPr>
            <a:r>
              <a:rPr lang="en-US" dirty="0" smtClean="0"/>
              <a:t>Key information for Initial Proposals and Competing Renewals include the following:</a:t>
            </a:r>
          </a:p>
          <a:p>
            <a:pPr marL="1200150" lvl="2" indent="-285750">
              <a:buFont typeface="Arial" panose="020B0604020202020204" pitchFamily="34" charset="0"/>
              <a:buChar char="•"/>
            </a:pPr>
            <a:r>
              <a:rPr lang="en-US" dirty="0" smtClean="0"/>
              <a:t>Approval attribute responses</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endParaRPr lang="en-US" dirty="0" smtClean="0"/>
          </a:p>
          <a:p>
            <a:pPr marL="1200150" lvl="2" indent="-285750">
              <a:buFont typeface="Arial" panose="020B0604020202020204" pitchFamily="34" charset="0"/>
              <a:buChar char="•"/>
            </a:pPr>
            <a:endParaRPr lang="en-US" dirty="0" smtClean="0"/>
          </a:p>
          <a:p>
            <a:pPr lvl="2"/>
            <a:r>
              <a:rPr lang="en-US" b="1" dirty="0" smtClean="0">
                <a:solidFill>
                  <a:srgbClr val="FF0000"/>
                </a:solidFill>
              </a:rPr>
              <a:t>      </a:t>
            </a:r>
            <a:r>
              <a:rPr lang="en-US" sz="1100" b="1" dirty="0" smtClean="0">
                <a:solidFill>
                  <a:srgbClr val="FF0000"/>
                </a:solidFill>
              </a:rPr>
              <a:t>*Note: PI appointment term will only show on proposals entered prior to the May release. </a:t>
            </a:r>
          </a:p>
          <a:p>
            <a:pPr marL="1200150" lvl="2" indent="-285750">
              <a:buFont typeface="Arial" panose="020B0604020202020204" pitchFamily="34" charset="0"/>
              <a:buChar char="•"/>
            </a:pPr>
            <a:r>
              <a:rPr lang="en-US" dirty="0" smtClean="0"/>
              <a:t>If Harvard is identified as a </a:t>
            </a:r>
            <a:r>
              <a:rPr lang="en-US" dirty="0" err="1" smtClean="0"/>
              <a:t>subaward</a:t>
            </a:r>
            <a:r>
              <a:rPr lang="en-US" dirty="0" smtClean="0"/>
              <a:t> (if there is a prime sponsor or not)</a:t>
            </a:r>
          </a:p>
          <a:p>
            <a:pPr lvl="1"/>
            <a:endParaRPr lang="en-US" dirty="0" smtClean="0"/>
          </a:p>
        </p:txBody>
      </p:sp>
      <p:pic>
        <p:nvPicPr>
          <p:cNvPr id="8" name="Picture 7"/>
          <p:cNvPicPr>
            <a:picLocks noChangeAspect="1"/>
          </p:cNvPicPr>
          <p:nvPr/>
        </p:nvPicPr>
        <p:blipFill>
          <a:blip r:embed="rId2"/>
          <a:stretch>
            <a:fillRect/>
          </a:stretch>
        </p:blipFill>
        <p:spPr>
          <a:xfrm>
            <a:off x="7906408" y="1192272"/>
            <a:ext cx="2177750" cy="5337623"/>
          </a:xfrm>
          <a:prstGeom prst="rect">
            <a:avLst/>
          </a:prstGeom>
        </p:spPr>
      </p:pic>
      <p:pic>
        <p:nvPicPr>
          <p:cNvPr id="2" name="Picture 1"/>
          <p:cNvPicPr>
            <a:picLocks noChangeAspect="1"/>
          </p:cNvPicPr>
          <p:nvPr/>
        </p:nvPicPr>
        <p:blipFill>
          <a:blip r:embed="rId3"/>
          <a:stretch>
            <a:fillRect/>
          </a:stretch>
        </p:blipFill>
        <p:spPr>
          <a:xfrm>
            <a:off x="1851378" y="3578037"/>
            <a:ext cx="4679948" cy="2505426"/>
          </a:xfrm>
          <a:prstGeom prst="rect">
            <a:avLst/>
          </a:prstGeom>
        </p:spPr>
      </p:pic>
      <p:pic>
        <p:nvPicPr>
          <p:cNvPr id="3" name="Picture 2"/>
          <p:cNvPicPr>
            <a:picLocks noChangeAspect="1"/>
          </p:cNvPicPr>
          <p:nvPr/>
        </p:nvPicPr>
        <p:blipFill>
          <a:blip r:embed="rId4"/>
          <a:stretch>
            <a:fillRect/>
          </a:stretch>
        </p:blipFill>
        <p:spPr>
          <a:xfrm>
            <a:off x="7962854" y="4310167"/>
            <a:ext cx="119992" cy="179990"/>
          </a:xfrm>
          <a:prstGeom prst="rect">
            <a:avLst/>
          </a:prstGeom>
        </p:spPr>
      </p:pic>
    </p:spTree>
    <p:extLst>
      <p:ext uri="{BB962C8B-B14F-4D97-AF65-F5344CB8AC3E}">
        <p14:creationId xmlns:p14="http://schemas.microsoft.com/office/powerpoint/2010/main" val="1424808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71942"/>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20" y="1283400"/>
            <a:ext cx="5805282" cy="523220"/>
          </a:xfrm>
          <a:prstGeom prst="rect">
            <a:avLst/>
          </a:prstGeom>
          <a:noFill/>
        </p:spPr>
        <p:txBody>
          <a:bodyPr wrap="square" rtlCol="0">
            <a:spAutoFit/>
          </a:bodyPr>
          <a:lstStyle/>
          <a:p>
            <a:r>
              <a:rPr lang="en-US" sz="2800" dirty="0" smtClean="0"/>
              <a:t>Panels</a:t>
            </a:r>
          </a:p>
        </p:txBody>
      </p:sp>
      <p:pic>
        <p:nvPicPr>
          <p:cNvPr id="2" name="Picture 1"/>
          <p:cNvPicPr>
            <a:picLocks noChangeAspect="1"/>
          </p:cNvPicPr>
          <p:nvPr/>
        </p:nvPicPr>
        <p:blipFill>
          <a:blip r:embed="rId2"/>
          <a:stretch>
            <a:fillRect/>
          </a:stretch>
        </p:blipFill>
        <p:spPr>
          <a:xfrm>
            <a:off x="2230582" y="1806620"/>
            <a:ext cx="8661987" cy="4977003"/>
          </a:xfrm>
          <a:prstGeom prst="rect">
            <a:avLst/>
          </a:prstGeom>
        </p:spPr>
      </p:pic>
    </p:spTree>
    <p:extLst>
      <p:ext uri="{BB962C8B-B14F-4D97-AF65-F5344CB8AC3E}">
        <p14:creationId xmlns:p14="http://schemas.microsoft.com/office/powerpoint/2010/main" val="3786742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71942"/>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20" y="1283400"/>
            <a:ext cx="5805282" cy="523220"/>
          </a:xfrm>
          <a:prstGeom prst="rect">
            <a:avLst/>
          </a:prstGeom>
          <a:noFill/>
        </p:spPr>
        <p:txBody>
          <a:bodyPr wrap="square" rtlCol="0">
            <a:spAutoFit/>
          </a:bodyPr>
          <a:lstStyle/>
          <a:p>
            <a:r>
              <a:rPr lang="en-US" sz="2800" dirty="0" smtClean="0"/>
              <a:t>Panels</a:t>
            </a:r>
          </a:p>
        </p:txBody>
      </p:sp>
      <p:sp>
        <p:nvSpPr>
          <p:cNvPr id="6" name="TextBox 5"/>
          <p:cNvSpPr txBox="1"/>
          <p:nvPr/>
        </p:nvSpPr>
        <p:spPr>
          <a:xfrm>
            <a:off x="581891" y="1708617"/>
            <a:ext cx="11347512" cy="923330"/>
          </a:xfrm>
          <a:prstGeom prst="rect">
            <a:avLst/>
          </a:prstGeom>
          <a:noFill/>
        </p:spPr>
        <p:txBody>
          <a:bodyPr wrap="square" rtlCol="0">
            <a:spAutoFit/>
          </a:bodyPr>
          <a:lstStyle/>
          <a:p>
            <a:r>
              <a:rPr lang="en-US" dirty="0" smtClean="0"/>
              <a:t>The </a:t>
            </a:r>
            <a:r>
              <a:rPr lang="en-US" b="1" dirty="0" smtClean="0"/>
              <a:t>Signatures</a:t>
            </a:r>
            <a:r>
              <a:rPr lang="en-US" dirty="0" smtClean="0"/>
              <a:t> panel shows for all statuses after Under </a:t>
            </a:r>
            <a:r>
              <a:rPr lang="en-US" dirty="0"/>
              <a:t>Development. The summary view in the panel shows </a:t>
            </a:r>
            <a:r>
              <a:rPr lang="en-US" dirty="0" smtClean="0"/>
              <a:t>all signatures listed as required to sign. The summary view defaults to open when the proposal is in Under Review and Authorized statuses.</a:t>
            </a:r>
          </a:p>
        </p:txBody>
      </p:sp>
      <p:sp>
        <p:nvSpPr>
          <p:cNvPr id="8" name="TextBox 7"/>
          <p:cNvSpPr txBox="1"/>
          <p:nvPr/>
        </p:nvSpPr>
        <p:spPr>
          <a:xfrm>
            <a:off x="581891" y="4267532"/>
            <a:ext cx="11347512" cy="646331"/>
          </a:xfrm>
          <a:prstGeom prst="rect">
            <a:avLst/>
          </a:prstGeom>
          <a:noFill/>
        </p:spPr>
        <p:txBody>
          <a:bodyPr wrap="square" rtlCol="0">
            <a:spAutoFit/>
          </a:bodyPr>
          <a:lstStyle/>
          <a:p>
            <a:r>
              <a:rPr lang="en-US" dirty="0" smtClean="0"/>
              <a:t>The </a:t>
            </a:r>
            <a:r>
              <a:rPr lang="en-US" b="1" dirty="0"/>
              <a:t>P</a:t>
            </a:r>
            <a:r>
              <a:rPr lang="en-US" b="1" dirty="0" smtClean="0"/>
              <a:t>roposal information </a:t>
            </a:r>
            <a:r>
              <a:rPr lang="en-US" dirty="0" smtClean="0"/>
              <a:t>panel always shows</a:t>
            </a:r>
            <a:r>
              <a:rPr lang="en-US" dirty="0"/>
              <a:t>. The summary view in the panel shows basic </a:t>
            </a:r>
            <a:r>
              <a:rPr lang="en-US" dirty="0" smtClean="0"/>
              <a:t>information about the request (such as PI name, ORG, etc.)</a:t>
            </a:r>
          </a:p>
        </p:txBody>
      </p:sp>
      <p:pic>
        <p:nvPicPr>
          <p:cNvPr id="2" name="Picture 1"/>
          <p:cNvPicPr>
            <a:picLocks noChangeAspect="1"/>
          </p:cNvPicPr>
          <p:nvPr/>
        </p:nvPicPr>
        <p:blipFill>
          <a:blip r:embed="rId2"/>
          <a:stretch>
            <a:fillRect/>
          </a:stretch>
        </p:blipFill>
        <p:spPr>
          <a:xfrm>
            <a:off x="2657500" y="2495204"/>
            <a:ext cx="5946173" cy="1816886"/>
          </a:xfrm>
          <a:prstGeom prst="rect">
            <a:avLst/>
          </a:prstGeom>
        </p:spPr>
      </p:pic>
      <p:pic>
        <p:nvPicPr>
          <p:cNvPr id="5" name="Picture 4"/>
          <p:cNvPicPr>
            <a:picLocks noChangeAspect="1"/>
          </p:cNvPicPr>
          <p:nvPr/>
        </p:nvPicPr>
        <p:blipFill>
          <a:blip r:embed="rId3"/>
          <a:stretch>
            <a:fillRect/>
          </a:stretch>
        </p:blipFill>
        <p:spPr>
          <a:xfrm>
            <a:off x="2559594" y="4913863"/>
            <a:ext cx="6141983" cy="1857326"/>
          </a:xfrm>
          <a:prstGeom prst="rect">
            <a:avLst/>
          </a:prstGeom>
        </p:spPr>
      </p:pic>
    </p:spTree>
    <p:extLst>
      <p:ext uri="{BB962C8B-B14F-4D97-AF65-F5344CB8AC3E}">
        <p14:creationId xmlns:p14="http://schemas.microsoft.com/office/powerpoint/2010/main" val="211396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71942"/>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20" y="864949"/>
            <a:ext cx="5805282" cy="523220"/>
          </a:xfrm>
          <a:prstGeom prst="rect">
            <a:avLst/>
          </a:prstGeom>
          <a:noFill/>
        </p:spPr>
        <p:txBody>
          <a:bodyPr wrap="square" rtlCol="0">
            <a:spAutoFit/>
          </a:bodyPr>
          <a:lstStyle/>
          <a:p>
            <a:r>
              <a:rPr lang="en-US" sz="2800" dirty="0" smtClean="0"/>
              <a:t>Panels</a:t>
            </a:r>
          </a:p>
        </p:txBody>
      </p:sp>
      <p:sp>
        <p:nvSpPr>
          <p:cNvPr id="6" name="TextBox 5"/>
          <p:cNvSpPr txBox="1"/>
          <p:nvPr/>
        </p:nvSpPr>
        <p:spPr>
          <a:xfrm>
            <a:off x="595745" y="1290166"/>
            <a:ext cx="11333657" cy="923330"/>
          </a:xfrm>
          <a:prstGeom prst="rect">
            <a:avLst/>
          </a:prstGeom>
          <a:noFill/>
        </p:spPr>
        <p:txBody>
          <a:bodyPr wrap="square" rtlCol="0">
            <a:spAutoFit/>
          </a:bodyPr>
          <a:lstStyle/>
          <a:p>
            <a:r>
              <a:rPr lang="en-US" dirty="0" smtClean="0"/>
              <a:t>The </a:t>
            </a:r>
            <a:r>
              <a:rPr lang="en-US" b="1" dirty="0" smtClean="0"/>
              <a:t>Proposed dates and dollars </a:t>
            </a:r>
            <a:r>
              <a:rPr lang="en-US" dirty="0" smtClean="0"/>
              <a:t>panel shows for all statuses unless the budget information is missing and appears in the “Actions required” section. The summary view in the panel shows each proposed period and the break down of Direct, and Indirect dollars.</a:t>
            </a:r>
          </a:p>
        </p:txBody>
      </p:sp>
      <p:pic>
        <p:nvPicPr>
          <p:cNvPr id="2" name="Picture 1"/>
          <p:cNvPicPr>
            <a:picLocks noChangeAspect="1"/>
          </p:cNvPicPr>
          <p:nvPr/>
        </p:nvPicPr>
        <p:blipFill>
          <a:blip r:embed="rId2"/>
          <a:stretch>
            <a:fillRect/>
          </a:stretch>
        </p:blipFill>
        <p:spPr>
          <a:xfrm>
            <a:off x="2451683" y="2191771"/>
            <a:ext cx="6960747" cy="1408722"/>
          </a:xfrm>
          <a:prstGeom prst="rect">
            <a:avLst/>
          </a:prstGeom>
        </p:spPr>
      </p:pic>
      <p:sp>
        <p:nvSpPr>
          <p:cNvPr id="9" name="TextBox 8"/>
          <p:cNvSpPr txBox="1"/>
          <p:nvPr/>
        </p:nvSpPr>
        <p:spPr>
          <a:xfrm>
            <a:off x="595745" y="3549920"/>
            <a:ext cx="11305948" cy="923330"/>
          </a:xfrm>
          <a:prstGeom prst="rect">
            <a:avLst/>
          </a:prstGeom>
          <a:noFill/>
        </p:spPr>
        <p:txBody>
          <a:bodyPr wrap="square" rtlCol="0">
            <a:spAutoFit/>
          </a:bodyPr>
          <a:lstStyle/>
          <a:p>
            <a:r>
              <a:rPr lang="en-US" dirty="0" smtClean="0"/>
              <a:t>The </a:t>
            </a:r>
            <a:r>
              <a:rPr lang="en-US" b="1" dirty="0" smtClean="0"/>
              <a:t>Approvals</a:t>
            </a:r>
            <a:r>
              <a:rPr lang="en-US" dirty="0" smtClean="0"/>
              <a:t> panel shows once the approval attribute questions have been answered.</a:t>
            </a:r>
            <a:r>
              <a:rPr lang="en-US" dirty="0"/>
              <a:t> The summary view in the panel shows the needed approvals and their current statuses, and the approval attribute answers</a:t>
            </a:r>
          </a:p>
          <a:p>
            <a:endParaRPr lang="en-US" dirty="0" smtClean="0"/>
          </a:p>
        </p:txBody>
      </p:sp>
      <p:pic>
        <p:nvPicPr>
          <p:cNvPr id="3" name="Picture 2"/>
          <p:cNvPicPr>
            <a:picLocks noChangeAspect="1"/>
          </p:cNvPicPr>
          <p:nvPr/>
        </p:nvPicPr>
        <p:blipFill>
          <a:blip r:embed="rId3"/>
          <a:stretch>
            <a:fillRect/>
          </a:stretch>
        </p:blipFill>
        <p:spPr>
          <a:xfrm>
            <a:off x="2664545" y="4216295"/>
            <a:ext cx="6531461" cy="2641705"/>
          </a:xfrm>
          <a:prstGeom prst="rect">
            <a:avLst/>
          </a:prstGeom>
        </p:spPr>
      </p:pic>
    </p:spTree>
    <p:extLst>
      <p:ext uri="{BB962C8B-B14F-4D97-AF65-F5344CB8AC3E}">
        <p14:creationId xmlns:p14="http://schemas.microsoft.com/office/powerpoint/2010/main" val="2557235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71942"/>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20" y="1057620"/>
            <a:ext cx="5805282" cy="523220"/>
          </a:xfrm>
          <a:prstGeom prst="rect">
            <a:avLst/>
          </a:prstGeom>
          <a:noFill/>
        </p:spPr>
        <p:txBody>
          <a:bodyPr wrap="square" rtlCol="0">
            <a:spAutoFit/>
          </a:bodyPr>
          <a:lstStyle/>
          <a:p>
            <a:r>
              <a:rPr lang="en-US" sz="2800" dirty="0" smtClean="0"/>
              <a:t>Panels</a:t>
            </a:r>
          </a:p>
        </p:txBody>
      </p:sp>
      <p:sp>
        <p:nvSpPr>
          <p:cNvPr id="9" name="TextBox 8"/>
          <p:cNvSpPr txBox="1"/>
          <p:nvPr/>
        </p:nvSpPr>
        <p:spPr>
          <a:xfrm>
            <a:off x="495006" y="1531248"/>
            <a:ext cx="11333657" cy="923330"/>
          </a:xfrm>
          <a:prstGeom prst="rect">
            <a:avLst/>
          </a:prstGeom>
          <a:noFill/>
        </p:spPr>
        <p:txBody>
          <a:bodyPr wrap="square" rtlCol="0">
            <a:spAutoFit/>
          </a:bodyPr>
          <a:lstStyle/>
          <a:p>
            <a:r>
              <a:rPr lang="en-US" dirty="0" smtClean="0"/>
              <a:t>The </a:t>
            </a:r>
            <a:r>
              <a:rPr lang="en-US" b="1" dirty="0" smtClean="0"/>
              <a:t>Proposed cost sharing </a:t>
            </a:r>
            <a:r>
              <a:rPr lang="en-US" dirty="0" smtClean="0"/>
              <a:t>panel </a:t>
            </a:r>
            <a:r>
              <a:rPr lang="en-US" u="sng" dirty="0" smtClean="0"/>
              <a:t>only</a:t>
            </a:r>
            <a:r>
              <a:rPr lang="en-US" dirty="0" smtClean="0"/>
              <a:t> shows if the cost sharing question in approval attributes was answered Yes. The summary view in the panel shows the cost share form details and indicates whether the cost share is Mandatory or Voluntary.</a:t>
            </a:r>
          </a:p>
        </p:txBody>
      </p:sp>
      <p:pic>
        <p:nvPicPr>
          <p:cNvPr id="10" name="Picture 9"/>
          <p:cNvPicPr>
            <a:picLocks noChangeAspect="1"/>
          </p:cNvPicPr>
          <p:nvPr/>
        </p:nvPicPr>
        <p:blipFill>
          <a:blip r:embed="rId2"/>
          <a:stretch>
            <a:fillRect/>
          </a:stretch>
        </p:blipFill>
        <p:spPr>
          <a:xfrm>
            <a:off x="2358693" y="2246836"/>
            <a:ext cx="6955553" cy="1720029"/>
          </a:xfrm>
          <a:prstGeom prst="rect">
            <a:avLst/>
          </a:prstGeom>
        </p:spPr>
      </p:pic>
      <p:sp>
        <p:nvSpPr>
          <p:cNvPr id="11" name="TextBox 10"/>
          <p:cNvSpPr txBox="1"/>
          <p:nvPr/>
        </p:nvSpPr>
        <p:spPr>
          <a:xfrm>
            <a:off x="668776" y="4098949"/>
            <a:ext cx="11361366" cy="646331"/>
          </a:xfrm>
          <a:prstGeom prst="rect">
            <a:avLst/>
          </a:prstGeom>
          <a:noFill/>
        </p:spPr>
        <p:txBody>
          <a:bodyPr wrap="square" rtlCol="0">
            <a:spAutoFit/>
          </a:bodyPr>
          <a:lstStyle/>
          <a:p>
            <a:r>
              <a:rPr lang="en-US" dirty="0" smtClean="0"/>
              <a:t>The </a:t>
            </a:r>
            <a:r>
              <a:rPr lang="en-US" b="1" dirty="0" smtClean="0"/>
              <a:t>Program income </a:t>
            </a:r>
            <a:r>
              <a:rPr lang="en-US" dirty="0" smtClean="0"/>
              <a:t>panel </a:t>
            </a:r>
            <a:r>
              <a:rPr lang="en-US" u="sng" dirty="0"/>
              <a:t>only</a:t>
            </a:r>
            <a:r>
              <a:rPr lang="en-US" dirty="0"/>
              <a:t> shows if the </a:t>
            </a:r>
            <a:r>
              <a:rPr lang="en-US" dirty="0" smtClean="0"/>
              <a:t>program income question </a:t>
            </a:r>
            <a:r>
              <a:rPr lang="en-US" dirty="0"/>
              <a:t>in approval attributes was answered Yes. </a:t>
            </a:r>
            <a:r>
              <a:rPr lang="en-US" dirty="0" smtClean="0"/>
              <a:t>The summary view in the panel shows the break down of program income by period.</a:t>
            </a:r>
          </a:p>
        </p:txBody>
      </p:sp>
      <p:pic>
        <p:nvPicPr>
          <p:cNvPr id="12" name="Picture 11"/>
          <p:cNvPicPr>
            <a:picLocks noChangeAspect="1"/>
          </p:cNvPicPr>
          <p:nvPr/>
        </p:nvPicPr>
        <p:blipFill>
          <a:blip r:embed="rId3"/>
          <a:stretch>
            <a:fillRect/>
          </a:stretch>
        </p:blipFill>
        <p:spPr>
          <a:xfrm>
            <a:off x="2456432" y="4682453"/>
            <a:ext cx="7147531" cy="1720989"/>
          </a:xfrm>
          <a:prstGeom prst="rect">
            <a:avLst/>
          </a:prstGeom>
        </p:spPr>
      </p:pic>
    </p:spTree>
    <p:extLst>
      <p:ext uri="{BB962C8B-B14F-4D97-AF65-F5344CB8AC3E}">
        <p14:creationId xmlns:p14="http://schemas.microsoft.com/office/powerpoint/2010/main" val="1077388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71942"/>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20" y="965686"/>
            <a:ext cx="5805282" cy="523220"/>
          </a:xfrm>
          <a:prstGeom prst="rect">
            <a:avLst/>
          </a:prstGeom>
          <a:noFill/>
        </p:spPr>
        <p:txBody>
          <a:bodyPr wrap="square" rtlCol="0">
            <a:spAutoFit/>
          </a:bodyPr>
          <a:lstStyle/>
          <a:p>
            <a:r>
              <a:rPr lang="en-US" sz="2800" dirty="0" smtClean="0"/>
              <a:t>Panels</a:t>
            </a:r>
          </a:p>
        </p:txBody>
      </p:sp>
      <p:sp>
        <p:nvSpPr>
          <p:cNvPr id="8" name="TextBox 7"/>
          <p:cNvSpPr txBox="1"/>
          <p:nvPr/>
        </p:nvSpPr>
        <p:spPr>
          <a:xfrm>
            <a:off x="568037" y="1336648"/>
            <a:ext cx="11361366" cy="646331"/>
          </a:xfrm>
          <a:prstGeom prst="rect">
            <a:avLst/>
          </a:prstGeom>
          <a:noFill/>
        </p:spPr>
        <p:txBody>
          <a:bodyPr wrap="square" rtlCol="0">
            <a:spAutoFit/>
          </a:bodyPr>
          <a:lstStyle/>
          <a:p>
            <a:r>
              <a:rPr lang="en-US" dirty="0" smtClean="0"/>
              <a:t>The </a:t>
            </a:r>
            <a:r>
              <a:rPr lang="en-US" b="1" dirty="0" smtClean="0"/>
              <a:t>Grants.gov information </a:t>
            </a:r>
            <a:r>
              <a:rPr lang="en-US" dirty="0" smtClean="0"/>
              <a:t>panel </a:t>
            </a:r>
            <a:r>
              <a:rPr lang="en-US" u="sng" dirty="0" smtClean="0"/>
              <a:t>only</a:t>
            </a:r>
            <a:r>
              <a:rPr lang="en-US" dirty="0" smtClean="0"/>
              <a:t> shows if an opportunity number has been validated. The summary view in the panel is where the grants.gov questions, grants.gov attachments, and other submission information can be found.</a:t>
            </a:r>
          </a:p>
        </p:txBody>
      </p:sp>
      <p:pic>
        <p:nvPicPr>
          <p:cNvPr id="9" name="Picture 8"/>
          <p:cNvPicPr>
            <a:picLocks noChangeAspect="1"/>
          </p:cNvPicPr>
          <p:nvPr/>
        </p:nvPicPr>
        <p:blipFill>
          <a:blip r:embed="rId2"/>
          <a:stretch>
            <a:fillRect/>
          </a:stretch>
        </p:blipFill>
        <p:spPr>
          <a:xfrm>
            <a:off x="3408220" y="1938650"/>
            <a:ext cx="4303850" cy="2116725"/>
          </a:xfrm>
          <a:prstGeom prst="rect">
            <a:avLst/>
          </a:prstGeom>
        </p:spPr>
      </p:pic>
      <p:sp>
        <p:nvSpPr>
          <p:cNvPr id="10" name="TextBox 9"/>
          <p:cNvSpPr txBox="1"/>
          <p:nvPr/>
        </p:nvSpPr>
        <p:spPr>
          <a:xfrm>
            <a:off x="568037" y="4035976"/>
            <a:ext cx="11361366" cy="923330"/>
          </a:xfrm>
          <a:prstGeom prst="rect">
            <a:avLst/>
          </a:prstGeom>
          <a:noFill/>
        </p:spPr>
        <p:txBody>
          <a:bodyPr wrap="square" rtlCol="0">
            <a:spAutoFit/>
          </a:bodyPr>
          <a:lstStyle/>
          <a:p>
            <a:r>
              <a:rPr lang="en-US" dirty="0" smtClean="0"/>
              <a:t>The </a:t>
            </a:r>
            <a:r>
              <a:rPr lang="en-US" b="1" dirty="0" smtClean="0"/>
              <a:t>School specific information </a:t>
            </a:r>
            <a:r>
              <a:rPr lang="en-US" dirty="0" smtClean="0"/>
              <a:t>panel shows for all </a:t>
            </a:r>
            <a:r>
              <a:rPr lang="en-US" dirty="0"/>
              <a:t>statuses unless the </a:t>
            </a:r>
            <a:r>
              <a:rPr lang="en-US" dirty="0" smtClean="0"/>
              <a:t>answers are missing </a:t>
            </a:r>
            <a:r>
              <a:rPr lang="en-US" dirty="0"/>
              <a:t>and </a:t>
            </a:r>
            <a:r>
              <a:rPr lang="en-US" dirty="0" smtClean="0"/>
              <a:t>it appears </a:t>
            </a:r>
            <a:r>
              <a:rPr lang="en-US" dirty="0"/>
              <a:t>in the “Actions required” section. </a:t>
            </a:r>
            <a:r>
              <a:rPr lang="en-US" dirty="0" smtClean="0"/>
              <a:t>The summary view in the panel shows the questions that were answered yes with an option to see the full list of questions.</a:t>
            </a:r>
          </a:p>
        </p:txBody>
      </p:sp>
      <p:pic>
        <p:nvPicPr>
          <p:cNvPr id="11" name="Picture 10"/>
          <p:cNvPicPr>
            <a:picLocks noChangeAspect="1"/>
          </p:cNvPicPr>
          <p:nvPr/>
        </p:nvPicPr>
        <p:blipFill>
          <a:blip r:embed="rId3"/>
          <a:stretch>
            <a:fillRect/>
          </a:stretch>
        </p:blipFill>
        <p:spPr>
          <a:xfrm>
            <a:off x="2792576" y="4959306"/>
            <a:ext cx="6611535" cy="1724748"/>
          </a:xfrm>
          <a:prstGeom prst="rect">
            <a:avLst/>
          </a:prstGeom>
        </p:spPr>
      </p:pic>
    </p:spTree>
    <p:extLst>
      <p:ext uri="{BB962C8B-B14F-4D97-AF65-F5344CB8AC3E}">
        <p14:creationId xmlns:p14="http://schemas.microsoft.com/office/powerpoint/2010/main" val="2680885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71942"/>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20" y="1283400"/>
            <a:ext cx="5805282" cy="523220"/>
          </a:xfrm>
          <a:prstGeom prst="rect">
            <a:avLst/>
          </a:prstGeom>
          <a:noFill/>
        </p:spPr>
        <p:txBody>
          <a:bodyPr wrap="square" rtlCol="0">
            <a:spAutoFit/>
          </a:bodyPr>
          <a:lstStyle/>
          <a:p>
            <a:r>
              <a:rPr lang="en-US" sz="2800" dirty="0" smtClean="0"/>
              <a:t>Panels</a:t>
            </a:r>
          </a:p>
        </p:txBody>
      </p:sp>
      <p:sp>
        <p:nvSpPr>
          <p:cNvPr id="8" name="TextBox 7"/>
          <p:cNvSpPr txBox="1"/>
          <p:nvPr/>
        </p:nvSpPr>
        <p:spPr>
          <a:xfrm>
            <a:off x="568037" y="1728106"/>
            <a:ext cx="11361366" cy="646331"/>
          </a:xfrm>
          <a:prstGeom prst="rect">
            <a:avLst/>
          </a:prstGeom>
          <a:noFill/>
        </p:spPr>
        <p:txBody>
          <a:bodyPr wrap="square" rtlCol="0">
            <a:spAutoFit/>
          </a:bodyPr>
          <a:lstStyle/>
          <a:p>
            <a:r>
              <a:rPr lang="en-US" dirty="0" smtClean="0"/>
              <a:t>The </a:t>
            </a:r>
            <a:r>
              <a:rPr lang="en-US" b="1" dirty="0" smtClean="0"/>
              <a:t>Interfaculty involvement </a:t>
            </a:r>
            <a:r>
              <a:rPr lang="en-US" dirty="0" smtClean="0"/>
              <a:t>panel always shows. The summary view in the panel shows the details of the interfaculty department, PI, and involvement period.</a:t>
            </a:r>
          </a:p>
        </p:txBody>
      </p:sp>
      <p:pic>
        <p:nvPicPr>
          <p:cNvPr id="3" name="Picture 2"/>
          <p:cNvPicPr>
            <a:picLocks noChangeAspect="1"/>
          </p:cNvPicPr>
          <p:nvPr/>
        </p:nvPicPr>
        <p:blipFill>
          <a:blip r:embed="rId2"/>
          <a:stretch>
            <a:fillRect/>
          </a:stretch>
        </p:blipFill>
        <p:spPr>
          <a:xfrm>
            <a:off x="2147454" y="2473358"/>
            <a:ext cx="7597551" cy="1544284"/>
          </a:xfrm>
          <a:prstGeom prst="rect">
            <a:avLst/>
          </a:prstGeom>
        </p:spPr>
      </p:pic>
      <p:sp>
        <p:nvSpPr>
          <p:cNvPr id="9" name="TextBox 8"/>
          <p:cNvSpPr txBox="1"/>
          <p:nvPr/>
        </p:nvSpPr>
        <p:spPr>
          <a:xfrm>
            <a:off x="746268" y="4025436"/>
            <a:ext cx="11361366" cy="646331"/>
          </a:xfrm>
          <a:prstGeom prst="rect">
            <a:avLst/>
          </a:prstGeom>
          <a:noFill/>
        </p:spPr>
        <p:txBody>
          <a:bodyPr wrap="square" rtlCol="0">
            <a:spAutoFit/>
          </a:bodyPr>
          <a:lstStyle/>
          <a:p>
            <a:r>
              <a:rPr lang="en-US" dirty="0" smtClean="0"/>
              <a:t>The </a:t>
            </a:r>
            <a:r>
              <a:rPr lang="en-US" b="1" dirty="0" smtClean="0"/>
              <a:t>Documents</a:t>
            </a:r>
            <a:r>
              <a:rPr lang="en-US" dirty="0" smtClean="0"/>
              <a:t> panel always shows. The summary view in the panel shows all of the documents that have been uploaded into the proposal document repository.</a:t>
            </a:r>
          </a:p>
        </p:txBody>
      </p:sp>
      <p:pic>
        <p:nvPicPr>
          <p:cNvPr id="10" name="Picture 9"/>
          <p:cNvPicPr>
            <a:picLocks noChangeAspect="1"/>
          </p:cNvPicPr>
          <p:nvPr/>
        </p:nvPicPr>
        <p:blipFill>
          <a:blip r:embed="rId3"/>
          <a:stretch>
            <a:fillRect/>
          </a:stretch>
        </p:blipFill>
        <p:spPr>
          <a:xfrm>
            <a:off x="3936570" y="4628228"/>
            <a:ext cx="3589910" cy="2080825"/>
          </a:xfrm>
          <a:prstGeom prst="rect">
            <a:avLst/>
          </a:prstGeom>
        </p:spPr>
      </p:pic>
    </p:spTree>
    <p:extLst>
      <p:ext uri="{BB962C8B-B14F-4D97-AF65-F5344CB8AC3E}">
        <p14:creationId xmlns:p14="http://schemas.microsoft.com/office/powerpoint/2010/main" val="2882300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Features for the May Release</a:t>
            </a:r>
            <a:endParaRPr lang="en-US" dirty="0"/>
          </a:p>
        </p:txBody>
      </p:sp>
      <p:sp>
        <p:nvSpPr>
          <p:cNvPr id="4" name="Content Placeholder 3"/>
          <p:cNvSpPr>
            <a:spLocks noGrp="1"/>
          </p:cNvSpPr>
          <p:nvPr>
            <p:ph sz="half" idx="2"/>
          </p:nvPr>
        </p:nvSpPr>
        <p:spPr>
          <a:xfrm>
            <a:off x="1421679" y="1352282"/>
            <a:ext cx="8881420" cy="1918952"/>
          </a:xfrm>
        </p:spPr>
        <p:txBody>
          <a:bodyPr>
            <a:normAutofit fontScale="92500" lnSpcReduction="20000"/>
          </a:bodyPr>
          <a:lstStyle/>
          <a:p>
            <a:r>
              <a:rPr lang="en-US" dirty="0"/>
              <a:t>3</a:t>
            </a:r>
            <a:r>
              <a:rPr lang="en-US" dirty="0" smtClean="0"/>
              <a:t>0 minute time out increased to 60 minutes</a:t>
            </a:r>
          </a:p>
          <a:p>
            <a:r>
              <a:rPr lang="en-US" dirty="0" smtClean="0"/>
              <a:t>Person profile converted</a:t>
            </a:r>
          </a:p>
          <a:p>
            <a:r>
              <a:rPr lang="en-US" dirty="0" smtClean="0"/>
              <a:t>Document repository panels on all converted screens will now have the option to upload from the panel and have an open component to view all of the documents</a:t>
            </a:r>
          </a:p>
          <a:p>
            <a:endParaRPr lang="en-US" dirty="0" smtClean="0"/>
          </a:p>
          <a:p>
            <a:pPr marL="0" indent="0">
              <a:buNone/>
            </a:pPr>
            <a:endParaRPr lang="en-US" dirty="0"/>
          </a:p>
        </p:txBody>
      </p:sp>
      <p:sp>
        <p:nvSpPr>
          <p:cNvPr id="7" name="Title 1"/>
          <p:cNvSpPr txBox="1">
            <a:spLocks/>
          </p:cNvSpPr>
          <p:nvPr/>
        </p:nvSpPr>
        <p:spPr>
          <a:xfrm>
            <a:off x="839788" y="29162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For More Information </a:t>
            </a:r>
            <a:endParaRPr lang="en-US" dirty="0"/>
          </a:p>
        </p:txBody>
      </p:sp>
      <p:sp>
        <p:nvSpPr>
          <p:cNvPr id="8" name="Content Placeholder 3"/>
          <p:cNvSpPr>
            <a:spLocks noGrp="1"/>
          </p:cNvSpPr>
          <p:nvPr>
            <p:ph sz="half" idx="2"/>
          </p:nvPr>
        </p:nvSpPr>
        <p:spPr>
          <a:xfrm>
            <a:off x="1421679" y="3950856"/>
            <a:ext cx="9800503" cy="2491508"/>
          </a:xfrm>
        </p:spPr>
        <p:txBody>
          <a:bodyPr>
            <a:normAutofit fontScale="92500"/>
          </a:bodyPr>
          <a:lstStyle/>
          <a:p>
            <a:r>
              <a:rPr lang="en-US" dirty="0" smtClean="0"/>
              <a:t>Visit the GMAS </a:t>
            </a:r>
            <a:r>
              <a:rPr lang="en-US" dirty="0"/>
              <a:t>w</a:t>
            </a:r>
            <a:r>
              <a:rPr lang="en-US" dirty="0" smtClean="0"/>
              <a:t>ebsite: </a:t>
            </a:r>
            <a:r>
              <a:rPr lang="en-US" dirty="0" smtClean="0">
                <a:hlinkClick r:id="rId2"/>
              </a:rPr>
              <a:t>http</a:t>
            </a:r>
            <a:r>
              <a:rPr lang="en-US" dirty="0">
                <a:hlinkClick r:id="rId2"/>
              </a:rPr>
              <a:t>://gmas.fss.harvard.edu</a:t>
            </a:r>
            <a:r>
              <a:rPr lang="en-US" dirty="0" smtClean="0">
                <a:hlinkClick r:id="rId2"/>
              </a:rPr>
              <a:t>/</a:t>
            </a:r>
            <a:r>
              <a:rPr lang="en-US" dirty="0" smtClean="0"/>
              <a:t>  </a:t>
            </a:r>
          </a:p>
          <a:p>
            <a:pPr lvl="1"/>
            <a:r>
              <a:rPr lang="en-US" dirty="0" smtClean="0"/>
              <a:t>May </a:t>
            </a:r>
            <a:r>
              <a:rPr lang="en-US" dirty="0"/>
              <a:t>Release Updates: </a:t>
            </a:r>
            <a:r>
              <a:rPr lang="en-US" dirty="0">
                <a:hlinkClick r:id="rId3"/>
              </a:rPr>
              <a:t>https://</a:t>
            </a:r>
            <a:r>
              <a:rPr lang="en-US" dirty="0" smtClean="0">
                <a:hlinkClick r:id="rId3"/>
              </a:rPr>
              <a:t>gmas.fss.harvard.edu/news/gmas-release-144</a:t>
            </a:r>
            <a:r>
              <a:rPr lang="en-US" dirty="0" smtClean="0"/>
              <a:t> </a:t>
            </a:r>
            <a:endParaRPr lang="en-US" dirty="0"/>
          </a:p>
          <a:p>
            <a:pPr lvl="1"/>
            <a:r>
              <a:rPr lang="en-US" dirty="0" smtClean="0"/>
              <a:t>Job </a:t>
            </a:r>
            <a:r>
              <a:rPr lang="en-US" dirty="0"/>
              <a:t>Aids: </a:t>
            </a:r>
            <a:r>
              <a:rPr lang="en-US" dirty="0">
                <a:hlinkClick r:id="rId4"/>
              </a:rPr>
              <a:t>http://</a:t>
            </a:r>
            <a:r>
              <a:rPr lang="en-US" dirty="0" smtClean="0">
                <a:hlinkClick r:id="rId4"/>
              </a:rPr>
              <a:t>gmas.fss.harvard.edu/user-resources</a:t>
            </a:r>
            <a:r>
              <a:rPr lang="en-US" dirty="0" smtClean="0"/>
              <a:t> </a:t>
            </a:r>
          </a:p>
          <a:p>
            <a:pPr lvl="1"/>
            <a:r>
              <a:rPr lang="en-US" dirty="0" smtClean="0"/>
              <a:t>Blog (don’t forget </a:t>
            </a:r>
            <a:r>
              <a:rPr lang="en-US" dirty="0"/>
              <a:t>to sign-up): </a:t>
            </a:r>
            <a:r>
              <a:rPr lang="en-US" dirty="0">
                <a:hlinkClick r:id="rId5"/>
              </a:rPr>
              <a:t>http://</a:t>
            </a:r>
            <a:r>
              <a:rPr lang="en-US" dirty="0" smtClean="0">
                <a:hlinkClick r:id="rId5"/>
              </a:rPr>
              <a:t>gmas.fss.harvard.edu/blog</a:t>
            </a:r>
            <a:r>
              <a:rPr lang="en-US" dirty="0" smtClean="0"/>
              <a:t> </a:t>
            </a:r>
          </a:p>
          <a:p>
            <a:pPr lvl="1"/>
            <a:r>
              <a:rPr lang="en-US" dirty="0" smtClean="0"/>
              <a:t>Release Notes</a:t>
            </a:r>
            <a:r>
              <a:rPr lang="en-US" dirty="0"/>
              <a:t>: </a:t>
            </a:r>
            <a:r>
              <a:rPr lang="en-US" dirty="0">
                <a:hlinkClick r:id="rId6"/>
              </a:rPr>
              <a:t>http://</a:t>
            </a:r>
            <a:r>
              <a:rPr lang="en-US" dirty="0" smtClean="0">
                <a:hlinkClick r:id="rId6"/>
              </a:rPr>
              <a:t>gmas.fss.harvard.edu/releases</a:t>
            </a:r>
            <a:r>
              <a:rPr lang="en-US" dirty="0" smtClean="0"/>
              <a:t> </a:t>
            </a:r>
          </a:p>
          <a:p>
            <a:r>
              <a:rPr lang="en-US" dirty="0" smtClean="0"/>
              <a:t>Contact us: </a:t>
            </a:r>
            <a:r>
              <a:rPr lang="en-US" dirty="0" smtClean="0">
                <a:hlinkClick r:id="rId7"/>
              </a:rPr>
              <a:t>contactgmas@Harvard.edu</a:t>
            </a:r>
            <a:r>
              <a:rPr lang="en-US" dirty="0" smtClean="0"/>
              <a:t> </a:t>
            </a:r>
          </a:p>
          <a:p>
            <a:endParaRPr lang="en-US" dirty="0" smtClean="0"/>
          </a:p>
          <a:p>
            <a:pPr marL="0" indent="0">
              <a:buNone/>
            </a:pPr>
            <a:endParaRPr lang="en-US" dirty="0"/>
          </a:p>
        </p:txBody>
      </p:sp>
    </p:spTree>
    <p:extLst>
      <p:ext uri="{BB962C8B-B14F-4D97-AF65-F5344CB8AC3E}">
        <p14:creationId xmlns:p14="http://schemas.microsoft.com/office/powerpoint/2010/main" val="1193202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a:stretch>
            <a:fillRect/>
          </a:stretch>
        </p:blipFill>
        <p:spPr>
          <a:xfrm>
            <a:off x="353282" y="2106829"/>
            <a:ext cx="5711966" cy="3962867"/>
          </a:xfrm>
          <a:prstGeom prst="rect">
            <a:avLst/>
          </a:prstGeom>
        </p:spPr>
      </p:pic>
      <p:sp>
        <p:nvSpPr>
          <p:cNvPr id="6" name="Title 1"/>
          <p:cNvSpPr txBox="1">
            <a:spLocks/>
          </p:cNvSpPr>
          <p:nvPr/>
        </p:nvSpPr>
        <p:spPr>
          <a:xfrm>
            <a:off x="851079" y="171942"/>
            <a:ext cx="10515600" cy="102033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t>Initial Proposal/Competing Renewal Entry Screen</a:t>
            </a:r>
            <a:endParaRPr lang="en-US" dirty="0"/>
          </a:p>
        </p:txBody>
      </p:sp>
      <p:pic>
        <p:nvPicPr>
          <p:cNvPr id="2" name="Picture 1"/>
          <p:cNvPicPr>
            <a:picLocks noChangeAspect="1"/>
          </p:cNvPicPr>
          <p:nvPr/>
        </p:nvPicPr>
        <p:blipFill>
          <a:blip r:embed="rId3"/>
          <a:stretch>
            <a:fillRect/>
          </a:stretch>
        </p:blipFill>
        <p:spPr>
          <a:xfrm>
            <a:off x="6436682" y="1631624"/>
            <a:ext cx="4814453" cy="5140366"/>
          </a:xfrm>
          <a:prstGeom prst="rect">
            <a:avLst/>
          </a:prstGeom>
        </p:spPr>
      </p:pic>
      <p:sp>
        <p:nvSpPr>
          <p:cNvPr id="9" name="Right Arrow 8"/>
          <p:cNvSpPr/>
          <p:nvPr/>
        </p:nvSpPr>
        <p:spPr>
          <a:xfrm>
            <a:off x="5853544" y="3783696"/>
            <a:ext cx="803569" cy="720436"/>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03715" y="1042616"/>
            <a:ext cx="9856922" cy="369332"/>
          </a:xfrm>
          <a:prstGeom prst="rect">
            <a:avLst/>
          </a:prstGeom>
          <a:noFill/>
        </p:spPr>
        <p:txBody>
          <a:bodyPr wrap="square" rtlCol="0">
            <a:spAutoFit/>
          </a:bodyPr>
          <a:lstStyle/>
          <a:p>
            <a:r>
              <a:rPr lang="en-US" dirty="0" smtClean="0"/>
              <a:t>Proposal entry will be changing from a possible 22  screens to 1</a:t>
            </a:r>
            <a:endParaRPr lang="en-US" dirty="0"/>
          </a:p>
        </p:txBody>
      </p:sp>
    </p:spTree>
    <p:extLst>
      <p:ext uri="{BB962C8B-B14F-4D97-AF65-F5344CB8AC3E}">
        <p14:creationId xmlns:p14="http://schemas.microsoft.com/office/powerpoint/2010/main" val="890599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51079" y="171942"/>
            <a:ext cx="10515600" cy="1020330"/>
          </a:xfrm>
        </p:spPr>
        <p:txBody>
          <a:bodyPr>
            <a:normAutofit fontScale="90000"/>
          </a:bodyPr>
          <a:lstStyle/>
          <a:p>
            <a:pPr algn="ctr"/>
            <a:r>
              <a:rPr lang="en-US" dirty="0" smtClean="0"/>
              <a:t>Initial Proposal/Competing Renewal Entry Screen</a:t>
            </a:r>
            <a:endParaRPr lang="en-US" dirty="0"/>
          </a:p>
        </p:txBody>
      </p:sp>
      <p:pic>
        <p:nvPicPr>
          <p:cNvPr id="3" name="Picture 2"/>
          <p:cNvPicPr>
            <a:picLocks noChangeAspect="1"/>
          </p:cNvPicPr>
          <p:nvPr/>
        </p:nvPicPr>
        <p:blipFill>
          <a:blip r:embed="rId2"/>
          <a:stretch>
            <a:fillRect/>
          </a:stretch>
        </p:blipFill>
        <p:spPr>
          <a:xfrm>
            <a:off x="3093156" y="1033045"/>
            <a:ext cx="5263632" cy="5619953"/>
          </a:xfrm>
          <a:prstGeom prst="rect">
            <a:avLst/>
          </a:prstGeom>
        </p:spPr>
      </p:pic>
    </p:spTree>
    <p:extLst>
      <p:ext uri="{BB962C8B-B14F-4D97-AF65-F5344CB8AC3E}">
        <p14:creationId xmlns:p14="http://schemas.microsoft.com/office/powerpoint/2010/main" val="2236715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72542" y="820656"/>
            <a:ext cx="10515600" cy="1020330"/>
          </a:xfrm>
        </p:spPr>
        <p:txBody>
          <a:bodyPr>
            <a:normAutofit/>
          </a:bodyPr>
          <a:lstStyle/>
          <a:p>
            <a:r>
              <a:rPr lang="en-US" sz="2800" dirty="0" smtClean="0"/>
              <a:t>Streamlined and Smarter</a:t>
            </a:r>
            <a:endParaRPr lang="en-US" sz="2800" dirty="0"/>
          </a:p>
        </p:txBody>
      </p:sp>
      <p:sp>
        <p:nvSpPr>
          <p:cNvPr id="3" name="TextBox 2"/>
          <p:cNvSpPr txBox="1"/>
          <p:nvPr/>
        </p:nvSpPr>
        <p:spPr>
          <a:xfrm>
            <a:off x="1017429" y="1746456"/>
            <a:ext cx="10225825" cy="5293757"/>
          </a:xfrm>
          <a:prstGeom prst="rect">
            <a:avLst/>
          </a:prstGeom>
          <a:noFill/>
        </p:spPr>
        <p:txBody>
          <a:bodyPr wrap="square" rtlCol="0">
            <a:spAutoFit/>
          </a:bodyPr>
          <a:lstStyle/>
          <a:p>
            <a:r>
              <a:rPr lang="en-US" b="1" dirty="0" smtClean="0"/>
              <a:t>ORG look-up</a:t>
            </a:r>
          </a:p>
          <a:p>
            <a:pPr marL="285750" indent="-285750">
              <a:buFont typeface="Arial" panose="020B0604020202020204" pitchFamily="34" charset="0"/>
              <a:buChar char="•"/>
            </a:pPr>
            <a:r>
              <a:rPr lang="en-US" sz="1600" dirty="0" smtClean="0"/>
              <a:t>Defaults based on security (cannot select an ORG you are not authorized to create requests for)</a:t>
            </a:r>
          </a:p>
          <a:p>
            <a:pPr marL="285750" indent="-285750">
              <a:buFont typeface="Arial" panose="020B0604020202020204" pitchFamily="34" charset="0"/>
              <a:buChar char="•"/>
            </a:pPr>
            <a:r>
              <a:rPr lang="en-US" sz="1600" dirty="0" smtClean="0"/>
              <a:t>Drop-down includes look-up for longer lists (can search by number or description)</a:t>
            </a:r>
          </a:p>
          <a:p>
            <a:pPr marL="285750" indent="-285750">
              <a:buFont typeface="Arial" panose="020B0604020202020204" pitchFamily="34" charset="0"/>
              <a:buChar char="•"/>
            </a:pPr>
            <a:endParaRPr lang="en-US" sz="1600" dirty="0"/>
          </a:p>
          <a:p>
            <a:r>
              <a:rPr lang="en-US" b="1" dirty="0" smtClean="0"/>
              <a:t>Principal Investigator look-up/search</a:t>
            </a:r>
          </a:p>
          <a:p>
            <a:pPr marL="285750" indent="-285750">
              <a:buFont typeface="Arial" panose="020B0604020202020204" pitchFamily="34" charset="0"/>
              <a:buChar char="•"/>
            </a:pPr>
            <a:r>
              <a:rPr lang="en-US" sz="1600" dirty="0"/>
              <a:t>Defaults based on security (cannot select </a:t>
            </a:r>
            <a:r>
              <a:rPr lang="en-US" sz="1600" dirty="0" smtClean="0"/>
              <a:t>a PI you are </a:t>
            </a:r>
            <a:r>
              <a:rPr lang="en-US" sz="1600" dirty="0"/>
              <a:t>not authorized to create requests for</a:t>
            </a:r>
            <a:r>
              <a:rPr lang="en-US" sz="1600" dirty="0" smtClean="0"/>
              <a:t>)</a:t>
            </a:r>
          </a:p>
          <a:p>
            <a:pPr marL="285750" indent="-285750">
              <a:buFont typeface="Arial" panose="020B0604020202020204" pitchFamily="34" charset="0"/>
              <a:buChar char="•"/>
            </a:pPr>
            <a:r>
              <a:rPr lang="en-US" sz="1600" dirty="0" smtClean="0"/>
              <a:t>If PI access is not defined by security, field is a person auto-complete look-up that searches all GMAS people</a:t>
            </a:r>
          </a:p>
          <a:p>
            <a:pPr marL="285750" indent="-285750">
              <a:buFont typeface="Arial" panose="020B0604020202020204" pitchFamily="34" charset="0"/>
              <a:buChar char="•"/>
            </a:pPr>
            <a:r>
              <a:rPr lang="en-US" sz="1600" dirty="0" smtClean="0"/>
              <a:t>If proposal is a fellowship, security is applied to the Mentor field and the PI field is open to select anyone.</a:t>
            </a:r>
          </a:p>
          <a:p>
            <a:pPr marL="285750" indent="-285750">
              <a:buFont typeface="Arial" panose="020B0604020202020204" pitchFamily="34" charset="0"/>
              <a:buChar char="•"/>
            </a:pPr>
            <a:endParaRPr lang="en-US" sz="1600" dirty="0" smtClean="0"/>
          </a:p>
          <a:p>
            <a:r>
              <a:rPr lang="en-US" b="1" dirty="0" smtClean="0"/>
              <a:t>Sponsor look-up</a:t>
            </a:r>
          </a:p>
          <a:p>
            <a:pPr marL="285750" indent="-285750">
              <a:buFont typeface="Arial" panose="020B0604020202020204" pitchFamily="34" charset="0"/>
              <a:buChar char="•"/>
            </a:pPr>
            <a:r>
              <a:rPr lang="en-US" sz="1600" dirty="0" smtClean="0"/>
              <a:t>New auto-complete look-up</a:t>
            </a:r>
          </a:p>
          <a:p>
            <a:pPr marL="285750" indent="-285750">
              <a:buFont typeface="Arial" panose="020B0604020202020204" pitchFamily="34" charset="0"/>
              <a:buChar char="•"/>
            </a:pPr>
            <a:endParaRPr lang="en-US" sz="1600" dirty="0" smtClean="0"/>
          </a:p>
          <a:p>
            <a:r>
              <a:rPr lang="en-US" b="1" dirty="0" smtClean="0"/>
              <a:t>Prime sponsor/Prime PI</a:t>
            </a:r>
          </a:p>
          <a:p>
            <a:pPr marL="285750" indent="-285750">
              <a:buFont typeface="Arial" panose="020B0604020202020204" pitchFamily="34" charset="0"/>
              <a:buChar char="•"/>
            </a:pPr>
            <a:r>
              <a:rPr lang="en-US" sz="1600" dirty="0" smtClean="0"/>
              <a:t>Fields will only show if the user indicates that Harvard is a </a:t>
            </a:r>
            <a:r>
              <a:rPr lang="en-US" sz="1600" dirty="0" err="1" smtClean="0"/>
              <a:t>subaward</a:t>
            </a:r>
            <a:r>
              <a:rPr lang="en-US" sz="1600" dirty="0"/>
              <a:t> </a:t>
            </a:r>
            <a:r>
              <a:rPr lang="en-US" sz="1600" dirty="0" smtClean="0"/>
              <a:t>on the project</a:t>
            </a:r>
          </a:p>
          <a:p>
            <a:pPr marL="285750" indent="-285750">
              <a:buFont typeface="Arial" panose="020B0604020202020204" pitchFamily="34" charset="0"/>
              <a:buChar char="•"/>
            </a:pPr>
            <a:endParaRPr lang="en-US" sz="1600" dirty="0"/>
          </a:p>
          <a:p>
            <a:r>
              <a:rPr lang="en-US" b="1" dirty="0" smtClean="0"/>
              <a:t>Period of performance</a:t>
            </a:r>
          </a:p>
          <a:p>
            <a:pPr marL="285750" indent="-285750">
              <a:buFont typeface="Arial" panose="020B0604020202020204" pitchFamily="34" charset="0"/>
              <a:buChar char="•"/>
            </a:pPr>
            <a:r>
              <a:rPr lang="en-US" sz="1600" dirty="0" smtClean="0"/>
              <a:t>Number of periods automatically generate in 12 month increments based on start date and number of periods entered</a:t>
            </a:r>
          </a:p>
          <a:p>
            <a:pPr marL="742950" lvl="1" indent="-285750">
              <a:buFont typeface="Arial" panose="020B0604020202020204" pitchFamily="34" charset="0"/>
              <a:buChar char="•"/>
            </a:pPr>
            <a:r>
              <a:rPr lang="en-US" sz="1600" dirty="0" smtClean="0"/>
              <a:t>Budget periods can be overwritten</a:t>
            </a:r>
            <a:endParaRPr lang="en-US" sz="1600" dirty="0"/>
          </a:p>
          <a:p>
            <a:pPr marL="285750" indent="-285750">
              <a:buFont typeface="Arial" panose="020B0604020202020204" pitchFamily="34" charset="0"/>
              <a:buChar char="•"/>
            </a:pPr>
            <a:endParaRPr lang="en-US" dirty="0"/>
          </a:p>
        </p:txBody>
      </p:sp>
      <p:sp>
        <p:nvSpPr>
          <p:cNvPr id="7" name="Title 1"/>
          <p:cNvSpPr txBox="1">
            <a:spLocks/>
          </p:cNvSpPr>
          <p:nvPr/>
        </p:nvSpPr>
        <p:spPr>
          <a:xfrm>
            <a:off x="851079" y="171942"/>
            <a:ext cx="10515600" cy="102033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Initial Proposal/Competing Renewal Entry Screen</a:t>
            </a:r>
            <a:endParaRPr lang="en-US" dirty="0"/>
          </a:p>
        </p:txBody>
      </p:sp>
    </p:spTree>
    <p:extLst>
      <p:ext uri="{BB962C8B-B14F-4D97-AF65-F5344CB8AC3E}">
        <p14:creationId xmlns:p14="http://schemas.microsoft.com/office/powerpoint/2010/main" val="10728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27796" y="1548229"/>
            <a:ext cx="4402595" cy="5017170"/>
          </a:xfrm>
          <a:prstGeom prst="rect">
            <a:avLst/>
          </a:prstGeom>
          <a:effectLst>
            <a:outerShdw blurRad="50800" dist="50800" dir="5400000" algn="ctr" rotWithShape="0">
              <a:schemeClr val="tx1"/>
            </a:outerShdw>
          </a:effectLst>
        </p:spPr>
      </p:pic>
      <p:sp>
        <p:nvSpPr>
          <p:cNvPr id="29" name="Title 1"/>
          <p:cNvSpPr txBox="1">
            <a:spLocks/>
          </p:cNvSpPr>
          <p:nvPr/>
        </p:nvSpPr>
        <p:spPr>
          <a:xfrm>
            <a:off x="851079" y="171942"/>
            <a:ext cx="10515600" cy="10203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Initial Proposal/Competing Renewal Homepage</a:t>
            </a:r>
            <a:endParaRPr lang="en-US" dirty="0"/>
          </a:p>
        </p:txBody>
      </p:sp>
      <p:pic>
        <p:nvPicPr>
          <p:cNvPr id="2" name="Picture 1"/>
          <p:cNvPicPr>
            <a:picLocks noChangeAspect="1"/>
          </p:cNvPicPr>
          <p:nvPr/>
        </p:nvPicPr>
        <p:blipFill>
          <a:blip r:embed="rId3"/>
          <a:stretch>
            <a:fillRect/>
          </a:stretch>
        </p:blipFill>
        <p:spPr>
          <a:xfrm>
            <a:off x="4713326" y="1570805"/>
            <a:ext cx="7422229" cy="4615504"/>
          </a:xfrm>
          <a:prstGeom prst="rect">
            <a:avLst/>
          </a:prstGeom>
        </p:spPr>
      </p:pic>
      <p:sp>
        <p:nvSpPr>
          <p:cNvPr id="27" name="Right Arrow 26"/>
          <p:cNvSpPr/>
          <p:nvPr/>
        </p:nvSpPr>
        <p:spPr>
          <a:xfrm>
            <a:off x="4473281" y="4396507"/>
            <a:ext cx="592979" cy="720436"/>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648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71942"/>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20" y="1038859"/>
            <a:ext cx="5805282" cy="5355312"/>
          </a:xfrm>
          <a:prstGeom prst="rect">
            <a:avLst/>
          </a:prstGeom>
          <a:noFill/>
        </p:spPr>
        <p:txBody>
          <a:bodyPr wrap="square" rtlCol="0">
            <a:spAutoFit/>
          </a:bodyPr>
          <a:lstStyle/>
          <a:p>
            <a:pPr marL="342900" indent="-342900">
              <a:buAutoNum type="arabicPeriod"/>
            </a:pPr>
            <a:r>
              <a:rPr lang="en-US" dirty="0" smtClean="0"/>
              <a:t>Left Navigation</a:t>
            </a:r>
          </a:p>
          <a:p>
            <a:pPr marL="800100" lvl="1" indent="-342900">
              <a:buFont typeface="Arial" panose="020B0604020202020204" pitchFamily="34" charset="0"/>
              <a:buChar char="•"/>
            </a:pPr>
            <a:r>
              <a:rPr lang="en-US" dirty="0" smtClean="0"/>
              <a:t>Links to list screens live here</a:t>
            </a:r>
          </a:p>
          <a:p>
            <a:pPr marL="342900" indent="-342900">
              <a:buFont typeface="+mj-lt"/>
              <a:buAutoNum type="arabicPeriod"/>
            </a:pPr>
            <a:r>
              <a:rPr lang="en-US" smtClean="0"/>
              <a:t>Status/Workflow </a:t>
            </a:r>
            <a:r>
              <a:rPr lang="en-US" dirty="0" smtClean="0"/>
              <a:t>Indicator</a:t>
            </a:r>
          </a:p>
          <a:p>
            <a:pPr marL="800100" lvl="1" indent="-342900">
              <a:buFont typeface="Arial" panose="020B0604020202020204" pitchFamily="34" charset="0"/>
              <a:buChar char="•"/>
            </a:pPr>
            <a:r>
              <a:rPr lang="en-US" dirty="0" smtClean="0"/>
              <a:t>Provides information relevant to the current state of the proposal</a:t>
            </a:r>
          </a:p>
          <a:p>
            <a:pPr marL="800100" lvl="1" indent="-342900">
              <a:buFont typeface="Arial" panose="020B0604020202020204" pitchFamily="34" charset="0"/>
              <a:buChar char="•"/>
            </a:pPr>
            <a:r>
              <a:rPr lang="en-US" dirty="0" smtClean="0"/>
              <a:t>Will list needed actions prior to/preventing routing the proposal for signatures</a:t>
            </a:r>
          </a:p>
          <a:p>
            <a:pPr marL="342900" indent="-342900">
              <a:buFont typeface="+mj-lt"/>
              <a:buAutoNum type="arabicPeriod"/>
            </a:pPr>
            <a:r>
              <a:rPr lang="en-US" dirty="0" smtClean="0"/>
              <a:t>Action Buttons</a:t>
            </a:r>
          </a:p>
          <a:p>
            <a:pPr marL="800100" lvl="1" indent="-342900">
              <a:buFont typeface="Arial" panose="020B0604020202020204" pitchFamily="34" charset="0"/>
              <a:buChar char="•"/>
            </a:pPr>
            <a:r>
              <a:rPr lang="en-US" dirty="0"/>
              <a:t>P</a:t>
            </a:r>
            <a:r>
              <a:rPr lang="en-US" dirty="0" smtClean="0"/>
              <a:t>rimary action button suggests what the next step in the workflow might be. </a:t>
            </a:r>
          </a:p>
          <a:p>
            <a:pPr marL="800100" lvl="1" indent="-342900">
              <a:buFont typeface="Arial" panose="020B0604020202020204" pitchFamily="34" charset="0"/>
              <a:buChar char="•"/>
            </a:pPr>
            <a:r>
              <a:rPr lang="en-US" dirty="0"/>
              <a:t>S</a:t>
            </a:r>
            <a:r>
              <a:rPr lang="en-US" dirty="0" smtClean="0"/>
              <a:t>econdary action button lists all other actions available (deleting a request, retracting a request, etc.)</a:t>
            </a:r>
          </a:p>
          <a:p>
            <a:pPr marL="342900" indent="-342900">
              <a:buFont typeface="+mj-lt"/>
              <a:buAutoNum type="arabicPeriod"/>
            </a:pPr>
            <a:r>
              <a:rPr lang="en-US" dirty="0" smtClean="0"/>
              <a:t>Key Information</a:t>
            </a:r>
          </a:p>
          <a:p>
            <a:pPr marL="800100" lvl="1" indent="-342900">
              <a:buFont typeface="Arial" panose="020B0604020202020204" pitchFamily="34" charset="0"/>
              <a:buChar char="•"/>
            </a:pPr>
            <a:r>
              <a:rPr lang="en-US" dirty="0" smtClean="0"/>
              <a:t>Includes answers to approval attribute questions, and if Harvard is a </a:t>
            </a:r>
            <a:r>
              <a:rPr lang="en-US" dirty="0" err="1" smtClean="0"/>
              <a:t>subaward</a:t>
            </a:r>
            <a:endParaRPr lang="en-US" dirty="0" smtClean="0"/>
          </a:p>
          <a:p>
            <a:pPr marL="342900" indent="-342900">
              <a:buFont typeface="+mj-lt"/>
              <a:buAutoNum type="arabicPeriod"/>
            </a:pPr>
            <a:r>
              <a:rPr lang="en-US" dirty="0" smtClean="0"/>
              <a:t>Panels</a:t>
            </a:r>
          </a:p>
          <a:p>
            <a:pPr marL="742950" lvl="1" indent="-285750">
              <a:buFont typeface="Arial" panose="020B0604020202020204" pitchFamily="34" charset="0"/>
              <a:buChar char="•"/>
            </a:pPr>
            <a:r>
              <a:rPr lang="en-US" dirty="0" smtClean="0"/>
              <a:t>Panels will only display when applicable, and will provide summary details in the open view</a:t>
            </a:r>
            <a:endParaRPr lang="en-US" dirty="0"/>
          </a:p>
        </p:txBody>
      </p:sp>
      <p:pic>
        <p:nvPicPr>
          <p:cNvPr id="2" name="Picture 1"/>
          <p:cNvPicPr>
            <a:picLocks noChangeAspect="1"/>
          </p:cNvPicPr>
          <p:nvPr/>
        </p:nvPicPr>
        <p:blipFill>
          <a:blip r:embed="rId2"/>
          <a:stretch>
            <a:fillRect/>
          </a:stretch>
        </p:blipFill>
        <p:spPr>
          <a:xfrm>
            <a:off x="6498645" y="1192272"/>
            <a:ext cx="5054018" cy="5596687"/>
          </a:xfrm>
          <a:prstGeom prst="rect">
            <a:avLst/>
          </a:prstGeom>
        </p:spPr>
      </p:pic>
    </p:spTree>
    <p:extLst>
      <p:ext uri="{BB962C8B-B14F-4D97-AF65-F5344CB8AC3E}">
        <p14:creationId xmlns:p14="http://schemas.microsoft.com/office/powerpoint/2010/main" val="2847649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71942"/>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20" y="1232114"/>
            <a:ext cx="5805282" cy="523220"/>
          </a:xfrm>
          <a:prstGeom prst="rect">
            <a:avLst/>
          </a:prstGeom>
          <a:noFill/>
        </p:spPr>
        <p:txBody>
          <a:bodyPr wrap="square" rtlCol="0">
            <a:spAutoFit/>
          </a:bodyPr>
          <a:lstStyle/>
          <a:p>
            <a:r>
              <a:rPr lang="en-US" sz="2800" dirty="0" smtClean="0"/>
              <a:t>Left Navigation</a:t>
            </a:r>
          </a:p>
        </p:txBody>
      </p:sp>
      <p:pic>
        <p:nvPicPr>
          <p:cNvPr id="6" name="Picture 5"/>
          <p:cNvPicPr>
            <a:picLocks noChangeAspect="1"/>
          </p:cNvPicPr>
          <p:nvPr/>
        </p:nvPicPr>
        <p:blipFill>
          <a:blip r:embed="rId2"/>
          <a:stretch>
            <a:fillRect/>
          </a:stretch>
        </p:blipFill>
        <p:spPr>
          <a:xfrm>
            <a:off x="5359790" y="2714641"/>
            <a:ext cx="6573939" cy="835598"/>
          </a:xfrm>
          <a:prstGeom prst="rect">
            <a:avLst/>
          </a:prstGeom>
          <a:effectLst>
            <a:outerShdw blurRad="50800" dist="50800" dir="5400000" algn="ctr" rotWithShape="0">
              <a:schemeClr val="tx1"/>
            </a:outerShdw>
          </a:effectLst>
        </p:spPr>
      </p:pic>
      <p:pic>
        <p:nvPicPr>
          <p:cNvPr id="8" name="Picture 7"/>
          <p:cNvPicPr>
            <a:picLocks noChangeAspect="1"/>
          </p:cNvPicPr>
          <p:nvPr/>
        </p:nvPicPr>
        <p:blipFill>
          <a:blip r:embed="rId3"/>
          <a:stretch>
            <a:fillRect/>
          </a:stretch>
        </p:blipFill>
        <p:spPr>
          <a:xfrm>
            <a:off x="5331654" y="1434256"/>
            <a:ext cx="6621557" cy="998354"/>
          </a:xfrm>
          <a:prstGeom prst="rect">
            <a:avLst/>
          </a:prstGeom>
          <a:effectLst>
            <a:outerShdw blurRad="50800" dist="50800" dir="5400000" algn="ctr" rotWithShape="0">
              <a:schemeClr val="tx1"/>
            </a:outerShdw>
          </a:effectLst>
        </p:spPr>
      </p:pic>
      <p:pic>
        <p:nvPicPr>
          <p:cNvPr id="9" name="Picture 8"/>
          <p:cNvPicPr>
            <a:picLocks noChangeAspect="1"/>
          </p:cNvPicPr>
          <p:nvPr/>
        </p:nvPicPr>
        <p:blipFill>
          <a:blip r:embed="rId4"/>
          <a:stretch>
            <a:fillRect/>
          </a:stretch>
        </p:blipFill>
        <p:spPr>
          <a:xfrm>
            <a:off x="5331654" y="3934305"/>
            <a:ext cx="6523083" cy="969192"/>
          </a:xfrm>
          <a:prstGeom prst="rect">
            <a:avLst/>
          </a:prstGeom>
          <a:effectLst>
            <a:outerShdw blurRad="50800" dist="50800" dir="5400000" algn="ctr" rotWithShape="0">
              <a:schemeClr val="tx1"/>
            </a:outerShdw>
          </a:effectLst>
        </p:spPr>
      </p:pic>
      <p:pic>
        <p:nvPicPr>
          <p:cNvPr id="11" name="Picture 10"/>
          <p:cNvPicPr>
            <a:picLocks noChangeAspect="1"/>
          </p:cNvPicPr>
          <p:nvPr/>
        </p:nvPicPr>
        <p:blipFill>
          <a:blip r:embed="rId5"/>
          <a:stretch>
            <a:fillRect/>
          </a:stretch>
        </p:blipFill>
        <p:spPr>
          <a:xfrm>
            <a:off x="5303518" y="5488204"/>
            <a:ext cx="6593423" cy="523696"/>
          </a:xfrm>
          <a:prstGeom prst="rect">
            <a:avLst/>
          </a:prstGeom>
          <a:effectLst>
            <a:outerShdw blurRad="50800" dist="50800" dir="5400000" algn="ctr" rotWithShape="0">
              <a:schemeClr val="tx1"/>
            </a:outerShdw>
          </a:effectLst>
        </p:spPr>
      </p:pic>
      <p:cxnSp>
        <p:nvCxnSpPr>
          <p:cNvPr id="13" name="Straight Arrow Connector 12"/>
          <p:cNvCxnSpPr/>
          <p:nvPr/>
        </p:nvCxnSpPr>
        <p:spPr>
          <a:xfrm flipV="1">
            <a:off x="3082114" y="1933436"/>
            <a:ext cx="2221404" cy="92133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6" idx="1"/>
          </p:cNvCxnSpPr>
          <p:nvPr/>
        </p:nvCxnSpPr>
        <p:spPr>
          <a:xfrm flipV="1">
            <a:off x="3082114" y="3132440"/>
            <a:ext cx="2277676" cy="46101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9" idx="1"/>
          </p:cNvCxnSpPr>
          <p:nvPr/>
        </p:nvCxnSpPr>
        <p:spPr>
          <a:xfrm>
            <a:off x="3068048" y="4295094"/>
            <a:ext cx="2263606" cy="12380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11" idx="1"/>
          </p:cNvCxnSpPr>
          <p:nvPr/>
        </p:nvCxnSpPr>
        <p:spPr>
          <a:xfrm>
            <a:off x="3068048" y="5145176"/>
            <a:ext cx="2235470" cy="60487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698957" y="1701592"/>
            <a:ext cx="3180316" cy="369332"/>
          </a:xfrm>
          <a:prstGeom prst="rect">
            <a:avLst/>
          </a:prstGeom>
          <a:noFill/>
        </p:spPr>
        <p:txBody>
          <a:bodyPr wrap="square" rtlCol="0">
            <a:spAutoFit/>
          </a:bodyPr>
          <a:lstStyle/>
          <a:p>
            <a:r>
              <a:rPr lang="en-US" dirty="0" smtClean="0"/>
              <a:t>Link to old list screens</a:t>
            </a:r>
            <a:endParaRPr lang="en-US" dirty="0"/>
          </a:p>
        </p:txBody>
      </p:sp>
      <p:pic>
        <p:nvPicPr>
          <p:cNvPr id="10" name="Picture 9"/>
          <p:cNvPicPr>
            <a:picLocks noChangeAspect="1"/>
          </p:cNvPicPr>
          <p:nvPr/>
        </p:nvPicPr>
        <p:blipFill>
          <a:blip r:embed="rId6"/>
          <a:stretch>
            <a:fillRect/>
          </a:stretch>
        </p:blipFill>
        <p:spPr>
          <a:xfrm>
            <a:off x="327661" y="2523711"/>
            <a:ext cx="2754453" cy="2808462"/>
          </a:xfrm>
          <a:prstGeom prst="rect">
            <a:avLst/>
          </a:prstGeom>
        </p:spPr>
      </p:pic>
    </p:spTree>
    <p:extLst>
      <p:ext uri="{BB962C8B-B14F-4D97-AF65-F5344CB8AC3E}">
        <p14:creationId xmlns:p14="http://schemas.microsoft.com/office/powerpoint/2010/main" val="1448110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71942"/>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20" y="1000062"/>
            <a:ext cx="5805282" cy="523220"/>
          </a:xfrm>
          <a:prstGeom prst="rect">
            <a:avLst/>
          </a:prstGeom>
          <a:noFill/>
        </p:spPr>
        <p:txBody>
          <a:bodyPr wrap="square" rtlCol="0">
            <a:spAutoFit/>
          </a:bodyPr>
          <a:lstStyle/>
          <a:p>
            <a:r>
              <a:rPr lang="en-US" sz="2800" dirty="0" smtClean="0"/>
              <a:t>Status/Workflow Indicator</a:t>
            </a:r>
          </a:p>
        </p:txBody>
      </p:sp>
      <p:pic>
        <p:nvPicPr>
          <p:cNvPr id="5" name="Picture 4"/>
          <p:cNvPicPr>
            <a:picLocks noChangeAspect="1"/>
          </p:cNvPicPr>
          <p:nvPr/>
        </p:nvPicPr>
        <p:blipFill>
          <a:blip r:embed="rId2"/>
          <a:stretch>
            <a:fillRect/>
          </a:stretch>
        </p:blipFill>
        <p:spPr>
          <a:xfrm>
            <a:off x="8063736" y="2768701"/>
            <a:ext cx="2811675" cy="1026873"/>
          </a:xfrm>
          <a:prstGeom prst="rect">
            <a:avLst/>
          </a:prstGeom>
          <a:effectLst>
            <a:outerShdw blurRad="50800" dist="50800" dir="5400000" algn="ctr" rotWithShape="0">
              <a:schemeClr val="tx1"/>
            </a:outerShdw>
          </a:effectLst>
        </p:spPr>
      </p:pic>
      <p:pic>
        <p:nvPicPr>
          <p:cNvPr id="14" name="Picture 13"/>
          <p:cNvPicPr>
            <a:picLocks noChangeAspect="1"/>
          </p:cNvPicPr>
          <p:nvPr/>
        </p:nvPicPr>
        <p:blipFill>
          <a:blip r:embed="rId3"/>
          <a:stretch>
            <a:fillRect/>
          </a:stretch>
        </p:blipFill>
        <p:spPr>
          <a:xfrm>
            <a:off x="8063736" y="4076897"/>
            <a:ext cx="2842052" cy="665544"/>
          </a:xfrm>
          <a:prstGeom prst="rect">
            <a:avLst/>
          </a:prstGeom>
          <a:effectLst>
            <a:outerShdw blurRad="50800" dist="50800" dir="5400000" algn="ctr" rotWithShape="0">
              <a:schemeClr val="tx1"/>
            </a:outerShdw>
          </a:effectLst>
        </p:spPr>
      </p:pic>
      <p:pic>
        <p:nvPicPr>
          <p:cNvPr id="15" name="Picture 14"/>
          <p:cNvPicPr>
            <a:picLocks noChangeAspect="1"/>
          </p:cNvPicPr>
          <p:nvPr/>
        </p:nvPicPr>
        <p:blipFill>
          <a:blip r:embed="rId4"/>
          <a:stretch>
            <a:fillRect/>
          </a:stretch>
        </p:blipFill>
        <p:spPr>
          <a:xfrm>
            <a:off x="8078924" y="5051139"/>
            <a:ext cx="2082396" cy="1047396"/>
          </a:xfrm>
          <a:prstGeom prst="rect">
            <a:avLst/>
          </a:prstGeom>
          <a:effectLst>
            <a:outerShdw blurRad="50800" dist="50800" dir="5400000" algn="ctr" rotWithShape="0">
              <a:schemeClr val="tx1"/>
            </a:outerShdw>
          </a:effectLst>
        </p:spPr>
      </p:pic>
      <p:pic>
        <p:nvPicPr>
          <p:cNvPr id="16" name="Picture 15"/>
          <p:cNvPicPr>
            <a:picLocks noChangeAspect="1"/>
          </p:cNvPicPr>
          <p:nvPr/>
        </p:nvPicPr>
        <p:blipFill>
          <a:blip r:embed="rId5"/>
          <a:stretch>
            <a:fillRect/>
          </a:stretch>
        </p:blipFill>
        <p:spPr>
          <a:xfrm>
            <a:off x="8078924" y="6329245"/>
            <a:ext cx="3896751" cy="277239"/>
          </a:xfrm>
          <a:prstGeom prst="rect">
            <a:avLst/>
          </a:prstGeom>
          <a:effectLst>
            <a:outerShdw blurRad="50800" dist="50800" dir="5400000" algn="ctr" rotWithShape="0">
              <a:schemeClr val="tx1"/>
            </a:outerShdw>
          </a:effectLst>
        </p:spPr>
      </p:pic>
      <p:sp>
        <p:nvSpPr>
          <p:cNvPr id="18" name="TextBox 17"/>
          <p:cNvSpPr txBox="1"/>
          <p:nvPr/>
        </p:nvSpPr>
        <p:spPr>
          <a:xfrm>
            <a:off x="547256" y="1664402"/>
            <a:ext cx="7386920" cy="646331"/>
          </a:xfrm>
          <a:prstGeom prst="rect">
            <a:avLst/>
          </a:prstGeom>
          <a:noFill/>
        </p:spPr>
        <p:txBody>
          <a:bodyPr wrap="square" rtlCol="0">
            <a:spAutoFit/>
          </a:bodyPr>
          <a:lstStyle/>
          <a:p>
            <a:r>
              <a:rPr lang="en-US" dirty="0" smtClean="0"/>
              <a:t>Highlights what day the proposal is due to the central office and sponsor, and missing sections that prevent Lock and route when </a:t>
            </a:r>
            <a:r>
              <a:rPr lang="en-US" dirty="0"/>
              <a:t>“Under Development”</a:t>
            </a:r>
          </a:p>
        </p:txBody>
      </p:sp>
      <p:sp>
        <p:nvSpPr>
          <p:cNvPr id="22" name="TextBox 21"/>
          <p:cNvSpPr txBox="1"/>
          <p:nvPr/>
        </p:nvSpPr>
        <p:spPr>
          <a:xfrm>
            <a:off x="547256" y="3134133"/>
            <a:ext cx="7133704" cy="646331"/>
          </a:xfrm>
          <a:prstGeom prst="rect">
            <a:avLst/>
          </a:prstGeom>
          <a:noFill/>
        </p:spPr>
        <p:txBody>
          <a:bodyPr wrap="square" rtlCol="0">
            <a:spAutoFit/>
          </a:bodyPr>
          <a:lstStyle/>
          <a:p>
            <a:r>
              <a:rPr lang="en-US" dirty="0" smtClean="0"/>
              <a:t>Highlights what day the proposal is due to sponsor when “Under Review” or “Authorized” </a:t>
            </a:r>
            <a:endParaRPr lang="en-US" dirty="0"/>
          </a:p>
        </p:txBody>
      </p:sp>
      <p:sp>
        <p:nvSpPr>
          <p:cNvPr id="24" name="TextBox 23"/>
          <p:cNvSpPr txBox="1"/>
          <p:nvPr/>
        </p:nvSpPr>
        <p:spPr>
          <a:xfrm>
            <a:off x="547256" y="4212088"/>
            <a:ext cx="5825406" cy="369332"/>
          </a:xfrm>
          <a:prstGeom prst="rect">
            <a:avLst/>
          </a:prstGeom>
          <a:noFill/>
        </p:spPr>
        <p:txBody>
          <a:bodyPr wrap="square" rtlCol="0">
            <a:spAutoFit/>
          </a:bodyPr>
          <a:lstStyle/>
          <a:p>
            <a:r>
              <a:rPr lang="en-US" dirty="0" smtClean="0"/>
              <a:t>Highlights submission details when </a:t>
            </a:r>
            <a:r>
              <a:rPr lang="en-US" smtClean="0"/>
              <a:t>“Submitted”</a:t>
            </a:r>
            <a:endParaRPr lang="en-US" dirty="0"/>
          </a:p>
        </p:txBody>
      </p:sp>
      <p:sp>
        <p:nvSpPr>
          <p:cNvPr id="26" name="TextBox 25"/>
          <p:cNvSpPr txBox="1"/>
          <p:nvPr/>
        </p:nvSpPr>
        <p:spPr>
          <a:xfrm>
            <a:off x="547257" y="5294086"/>
            <a:ext cx="5673421" cy="369332"/>
          </a:xfrm>
          <a:prstGeom prst="rect">
            <a:avLst/>
          </a:prstGeom>
          <a:noFill/>
        </p:spPr>
        <p:txBody>
          <a:bodyPr wrap="square" rtlCol="0">
            <a:spAutoFit/>
          </a:bodyPr>
          <a:lstStyle/>
          <a:p>
            <a:r>
              <a:rPr lang="en-US" dirty="0" smtClean="0"/>
              <a:t>Highlights associated action memos when “Awarded”</a:t>
            </a:r>
            <a:endParaRPr lang="en-US" dirty="0"/>
          </a:p>
        </p:txBody>
      </p:sp>
      <p:sp>
        <p:nvSpPr>
          <p:cNvPr id="31" name="TextBox 30"/>
          <p:cNvSpPr txBox="1"/>
          <p:nvPr/>
        </p:nvSpPr>
        <p:spPr>
          <a:xfrm>
            <a:off x="547257" y="6298740"/>
            <a:ext cx="6810146" cy="369332"/>
          </a:xfrm>
          <a:prstGeom prst="rect">
            <a:avLst/>
          </a:prstGeom>
          <a:noFill/>
        </p:spPr>
        <p:txBody>
          <a:bodyPr wrap="square" rtlCol="0">
            <a:spAutoFit/>
          </a:bodyPr>
          <a:lstStyle/>
          <a:p>
            <a:r>
              <a:rPr lang="en-US" dirty="0" smtClean="0"/>
              <a:t>Highlights the reason and who performed the closeout when “Closed”</a:t>
            </a:r>
            <a:endParaRPr lang="en-US" dirty="0"/>
          </a:p>
        </p:txBody>
      </p:sp>
      <p:pic>
        <p:nvPicPr>
          <p:cNvPr id="33" name="Picture 32"/>
          <p:cNvPicPr>
            <a:picLocks noChangeAspect="1"/>
          </p:cNvPicPr>
          <p:nvPr/>
        </p:nvPicPr>
        <p:blipFill>
          <a:blip r:embed="rId6"/>
          <a:stretch>
            <a:fillRect/>
          </a:stretch>
        </p:blipFill>
        <p:spPr>
          <a:xfrm>
            <a:off x="8063736" y="1434205"/>
            <a:ext cx="2713201" cy="1082189"/>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3092734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7286" y="185797"/>
            <a:ext cx="11662117" cy="102033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Deconstructing the Initial </a:t>
            </a:r>
            <a:r>
              <a:rPr lang="en-US" dirty="0" smtClean="0"/>
              <a:t>Proposal/Competing Renewal Homepage</a:t>
            </a:r>
            <a:endParaRPr lang="en-US" dirty="0"/>
          </a:p>
        </p:txBody>
      </p:sp>
      <p:sp>
        <p:nvSpPr>
          <p:cNvPr id="4" name="TextBox 3"/>
          <p:cNvSpPr txBox="1"/>
          <p:nvPr/>
        </p:nvSpPr>
        <p:spPr>
          <a:xfrm>
            <a:off x="435719" y="973837"/>
            <a:ext cx="5805282" cy="523220"/>
          </a:xfrm>
          <a:prstGeom prst="rect">
            <a:avLst/>
          </a:prstGeom>
          <a:noFill/>
        </p:spPr>
        <p:txBody>
          <a:bodyPr wrap="square" rtlCol="0">
            <a:spAutoFit/>
          </a:bodyPr>
          <a:lstStyle/>
          <a:p>
            <a:r>
              <a:rPr lang="en-US" sz="2800" dirty="0" smtClean="0"/>
              <a:t>Action Buttons</a:t>
            </a:r>
          </a:p>
        </p:txBody>
      </p:sp>
      <p:pic>
        <p:nvPicPr>
          <p:cNvPr id="2" name="Picture 1"/>
          <p:cNvPicPr>
            <a:picLocks noChangeAspect="1"/>
          </p:cNvPicPr>
          <p:nvPr/>
        </p:nvPicPr>
        <p:blipFill>
          <a:blip r:embed="rId2"/>
          <a:stretch>
            <a:fillRect/>
          </a:stretch>
        </p:blipFill>
        <p:spPr>
          <a:xfrm>
            <a:off x="8923472" y="1643554"/>
            <a:ext cx="1820968" cy="608904"/>
          </a:xfrm>
          <a:prstGeom prst="rect">
            <a:avLst/>
          </a:prstGeom>
        </p:spPr>
      </p:pic>
      <p:pic>
        <p:nvPicPr>
          <p:cNvPr id="14" name="Picture 13"/>
          <p:cNvPicPr>
            <a:picLocks noChangeAspect="1"/>
          </p:cNvPicPr>
          <p:nvPr/>
        </p:nvPicPr>
        <p:blipFill>
          <a:blip r:embed="rId3"/>
          <a:stretch>
            <a:fillRect/>
          </a:stretch>
        </p:blipFill>
        <p:spPr>
          <a:xfrm>
            <a:off x="9356121" y="4778374"/>
            <a:ext cx="1338655" cy="685495"/>
          </a:xfrm>
          <a:prstGeom prst="rect">
            <a:avLst/>
          </a:prstGeom>
        </p:spPr>
      </p:pic>
      <p:sp>
        <p:nvSpPr>
          <p:cNvPr id="24" name="TextBox 23"/>
          <p:cNvSpPr txBox="1"/>
          <p:nvPr/>
        </p:nvSpPr>
        <p:spPr>
          <a:xfrm>
            <a:off x="435719" y="1547969"/>
            <a:ext cx="7186214" cy="800219"/>
          </a:xfrm>
          <a:prstGeom prst="rect">
            <a:avLst/>
          </a:prstGeom>
          <a:noFill/>
        </p:spPr>
        <p:txBody>
          <a:bodyPr wrap="square" rtlCol="0">
            <a:spAutoFit/>
          </a:bodyPr>
          <a:lstStyle/>
          <a:p>
            <a:r>
              <a:rPr lang="en-US" b="1" dirty="0" smtClean="0"/>
              <a:t>Under Development</a:t>
            </a:r>
            <a:r>
              <a:rPr lang="en-US" dirty="0" smtClean="0"/>
              <a:t>:</a:t>
            </a:r>
          </a:p>
          <a:p>
            <a:pPr marL="285750" indent="-285750">
              <a:buFont typeface="Arial" panose="020B0604020202020204" pitchFamily="34" charset="0"/>
              <a:buChar char="•"/>
            </a:pPr>
            <a:r>
              <a:rPr lang="en-US" sz="1400" dirty="0" smtClean="0"/>
              <a:t>Lock and route for signature is the next step in the proposal process</a:t>
            </a:r>
          </a:p>
          <a:p>
            <a:pPr marL="285750" indent="-285750">
              <a:buFont typeface="Arial" panose="020B0604020202020204" pitchFamily="34" charset="0"/>
              <a:buChar char="•"/>
            </a:pPr>
            <a:r>
              <a:rPr lang="en-US" sz="1400" dirty="0" smtClean="0"/>
              <a:t>Delete is a secondary option</a:t>
            </a:r>
            <a:endParaRPr lang="en-US" sz="1400" dirty="0"/>
          </a:p>
        </p:txBody>
      </p:sp>
      <p:sp>
        <p:nvSpPr>
          <p:cNvPr id="27" name="TextBox 26"/>
          <p:cNvSpPr txBox="1"/>
          <p:nvPr/>
        </p:nvSpPr>
        <p:spPr>
          <a:xfrm>
            <a:off x="435719" y="2418542"/>
            <a:ext cx="8373429" cy="800219"/>
          </a:xfrm>
          <a:prstGeom prst="rect">
            <a:avLst/>
          </a:prstGeom>
          <a:noFill/>
        </p:spPr>
        <p:txBody>
          <a:bodyPr wrap="square" rtlCol="0">
            <a:spAutoFit/>
          </a:bodyPr>
          <a:lstStyle/>
          <a:p>
            <a:r>
              <a:rPr lang="en-US" b="1" dirty="0" smtClean="0"/>
              <a:t>Under Review/Authorized</a:t>
            </a:r>
            <a:r>
              <a:rPr lang="en-US" dirty="0" smtClean="0"/>
              <a:t>:</a:t>
            </a:r>
          </a:p>
          <a:p>
            <a:pPr marL="285750" indent="-285750">
              <a:buFont typeface="Arial" panose="020B0604020202020204" pitchFamily="34" charset="0"/>
              <a:buChar char="•"/>
            </a:pPr>
            <a:r>
              <a:rPr lang="en-US" sz="1400" dirty="0" smtClean="0"/>
              <a:t>Submit to sponsor/Submit to Grants.gov is the next step in the proposal process</a:t>
            </a:r>
          </a:p>
          <a:p>
            <a:pPr marL="285750" indent="-285750">
              <a:buFont typeface="Arial" panose="020B0604020202020204" pitchFamily="34" charset="0"/>
              <a:buChar char="•"/>
            </a:pPr>
            <a:r>
              <a:rPr lang="en-US" sz="1400" dirty="0" smtClean="0"/>
              <a:t>Retract (send proposal back to Under Development status) is a secondary option</a:t>
            </a:r>
            <a:endParaRPr lang="en-US" sz="1400" dirty="0"/>
          </a:p>
        </p:txBody>
      </p:sp>
      <p:sp>
        <p:nvSpPr>
          <p:cNvPr id="28" name="TextBox 27"/>
          <p:cNvSpPr txBox="1"/>
          <p:nvPr/>
        </p:nvSpPr>
        <p:spPr>
          <a:xfrm>
            <a:off x="435719" y="3396943"/>
            <a:ext cx="8387317" cy="1015663"/>
          </a:xfrm>
          <a:prstGeom prst="rect">
            <a:avLst/>
          </a:prstGeom>
          <a:noFill/>
        </p:spPr>
        <p:txBody>
          <a:bodyPr wrap="square" rtlCol="0">
            <a:spAutoFit/>
          </a:bodyPr>
          <a:lstStyle/>
          <a:p>
            <a:r>
              <a:rPr lang="en-US" b="1" dirty="0" smtClean="0"/>
              <a:t>Submitted to sponsor</a:t>
            </a:r>
            <a:r>
              <a:rPr lang="en-US" dirty="0" smtClean="0"/>
              <a:t>:</a:t>
            </a:r>
          </a:p>
          <a:p>
            <a:pPr marL="285750" indent="-285750">
              <a:buFont typeface="Arial" panose="020B0604020202020204" pitchFamily="34" charset="0"/>
              <a:buChar char="•"/>
            </a:pPr>
            <a:r>
              <a:rPr lang="en-US" sz="1400" dirty="0" smtClean="0"/>
              <a:t>Log a notice is the next step in the proposal process</a:t>
            </a:r>
          </a:p>
          <a:p>
            <a:pPr marL="285750" indent="-285750">
              <a:buFont typeface="Arial" panose="020B0604020202020204" pitchFamily="34" charset="0"/>
              <a:buChar char="•"/>
            </a:pPr>
            <a:r>
              <a:rPr lang="en-US" sz="1400" dirty="0" smtClean="0"/>
              <a:t>Revise to resubmit, Request closeout, and request rollback (send proposal back to Under Review or Authorized status) are secondary options</a:t>
            </a:r>
            <a:endParaRPr lang="en-US" sz="1400" dirty="0"/>
          </a:p>
        </p:txBody>
      </p:sp>
      <p:sp>
        <p:nvSpPr>
          <p:cNvPr id="29" name="TextBox 28"/>
          <p:cNvSpPr txBox="1"/>
          <p:nvPr/>
        </p:nvSpPr>
        <p:spPr>
          <a:xfrm>
            <a:off x="435719" y="4667433"/>
            <a:ext cx="8387317" cy="800219"/>
          </a:xfrm>
          <a:prstGeom prst="rect">
            <a:avLst/>
          </a:prstGeom>
          <a:noFill/>
        </p:spPr>
        <p:txBody>
          <a:bodyPr wrap="square" rtlCol="0">
            <a:spAutoFit/>
          </a:bodyPr>
          <a:lstStyle/>
          <a:p>
            <a:r>
              <a:rPr lang="en-US" b="1" dirty="0" smtClean="0"/>
              <a:t>Awarded</a:t>
            </a:r>
            <a:r>
              <a:rPr lang="en-US" dirty="0" smtClean="0"/>
              <a:t>:</a:t>
            </a:r>
          </a:p>
          <a:p>
            <a:pPr marL="285750" indent="-285750">
              <a:buFont typeface="Arial" panose="020B0604020202020204" pitchFamily="34" charset="0"/>
              <a:buChar char="•"/>
            </a:pPr>
            <a:r>
              <a:rPr lang="en-US" sz="1400" dirty="0" smtClean="0"/>
              <a:t>Log a notice is the next step in the proposal process</a:t>
            </a:r>
          </a:p>
          <a:p>
            <a:pPr marL="285750" indent="-285750">
              <a:buFont typeface="Arial" panose="020B0604020202020204" pitchFamily="34" charset="0"/>
              <a:buChar char="•"/>
            </a:pPr>
            <a:r>
              <a:rPr lang="en-US" sz="1400" dirty="0" smtClean="0"/>
              <a:t>Make project revision is a secondary option</a:t>
            </a:r>
            <a:endParaRPr lang="en-US" sz="1400" dirty="0"/>
          </a:p>
        </p:txBody>
      </p:sp>
      <p:sp>
        <p:nvSpPr>
          <p:cNvPr id="30" name="TextBox 29"/>
          <p:cNvSpPr txBox="1"/>
          <p:nvPr/>
        </p:nvSpPr>
        <p:spPr>
          <a:xfrm>
            <a:off x="435719" y="5565389"/>
            <a:ext cx="8082516" cy="1446550"/>
          </a:xfrm>
          <a:prstGeom prst="rect">
            <a:avLst/>
          </a:prstGeom>
          <a:noFill/>
        </p:spPr>
        <p:txBody>
          <a:bodyPr wrap="square" rtlCol="0">
            <a:spAutoFit/>
          </a:bodyPr>
          <a:lstStyle/>
          <a:p>
            <a:r>
              <a:rPr lang="en-US" b="1" dirty="0" smtClean="0"/>
              <a:t>Closed</a:t>
            </a:r>
            <a:r>
              <a:rPr lang="en-US" dirty="0" smtClean="0"/>
              <a:t>:</a:t>
            </a:r>
          </a:p>
          <a:p>
            <a:pPr marL="285750" indent="-285750">
              <a:buFont typeface="Arial" panose="020B0604020202020204" pitchFamily="34" charset="0"/>
              <a:buChar char="•"/>
            </a:pPr>
            <a:r>
              <a:rPr lang="en-US" sz="1400" dirty="0" smtClean="0"/>
              <a:t>Revise to resubmit is the next step in the proposal process for the most recent proposal submission</a:t>
            </a:r>
          </a:p>
          <a:p>
            <a:pPr marL="285750" indent="-285750">
              <a:buFont typeface="Arial" panose="020B0604020202020204" pitchFamily="34" charset="0"/>
              <a:buChar char="•"/>
            </a:pPr>
            <a:r>
              <a:rPr lang="en-US" sz="1400" dirty="0" smtClean="0"/>
              <a:t>Log a notice is the next step in the proposal process for a prior version proposal submission</a:t>
            </a:r>
          </a:p>
          <a:p>
            <a:pPr marL="285750" indent="-285750">
              <a:buFont typeface="Arial" panose="020B0604020202020204" pitchFamily="34" charset="0"/>
              <a:buChar char="•"/>
            </a:pPr>
            <a:r>
              <a:rPr lang="en-US" sz="1400" dirty="0" smtClean="0"/>
              <a:t>Request rollback (send  proposal back to Submitted to sponsor status) is a secondary option for </a:t>
            </a:r>
            <a:r>
              <a:rPr lang="en-US" sz="1400" dirty="0"/>
              <a:t>the most recent proposal submission</a:t>
            </a:r>
          </a:p>
          <a:p>
            <a:pPr marL="285750" indent="-285750">
              <a:buFont typeface="Arial" panose="020B0604020202020204" pitchFamily="34" charset="0"/>
              <a:buChar char="•"/>
            </a:pPr>
            <a:endParaRPr lang="en-US" sz="1400" dirty="0"/>
          </a:p>
        </p:txBody>
      </p:sp>
      <p:cxnSp>
        <p:nvCxnSpPr>
          <p:cNvPr id="31" name="Straight Connector 30"/>
          <p:cNvCxnSpPr/>
          <p:nvPr/>
        </p:nvCxnSpPr>
        <p:spPr>
          <a:xfrm flipV="1">
            <a:off x="566670" y="2397865"/>
            <a:ext cx="10763783" cy="20677"/>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V="1">
            <a:off x="566670" y="3310816"/>
            <a:ext cx="10763783" cy="20677"/>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V="1">
            <a:off x="566669" y="4648624"/>
            <a:ext cx="10763783" cy="20677"/>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566669" y="5535279"/>
            <a:ext cx="10763783" cy="20677"/>
          </a:xfrm>
          <a:prstGeom prst="line">
            <a:avLst/>
          </a:prstGeom>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4"/>
          <a:stretch>
            <a:fillRect/>
          </a:stretch>
        </p:blipFill>
        <p:spPr>
          <a:xfrm>
            <a:off x="10025449" y="3341902"/>
            <a:ext cx="1305003" cy="1255989"/>
          </a:xfrm>
          <a:prstGeom prst="rect">
            <a:avLst/>
          </a:prstGeom>
        </p:spPr>
      </p:pic>
      <p:pic>
        <p:nvPicPr>
          <p:cNvPr id="5" name="Picture 4"/>
          <p:cNvPicPr>
            <a:picLocks noChangeAspect="1"/>
          </p:cNvPicPr>
          <p:nvPr/>
        </p:nvPicPr>
        <p:blipFill>
          <a:blip r:embed="rId5"/>
          <a:stretch>
            <a:fillRect/>
          </a:stretch>
        </p:blipFill>
        <p:spPr>
          <a:xfrm>
            <a:off x="8342489" y="3361321"/>
            <a:ext cx="1354668" cy="1279058"/>
          </a:xfrm>
          <a:prstGeom prst="rect">
            <a:avLst/>
          </a:prstGeom>
        </p:spPr>
      </p:pic>
      <p:pic>
        <p:nvPicPr>
          <p:cNvPr id="6" name="Picture 5"/>
          <p:cNvPicPr>
            <a:picLocks noChangeAspect="1"/>
          </p:cNvPicPr>
          <p:nvPr/>
        </p:nvPicPr>
        <p:blipFill>
          <a:blip r:embed="rId6"/>
          <a:stretch>
            <a:fillRect/>
          </a:stretch>
        </p:blipFill>
        <p:spPr>
          <a:xfrm>
            <a:off x="8000333" y="2447534"/>
            <a:ext cx="1770971" cy="733789"/>
          </a:xfrm>
          <a:prstGeom prst="rect">
            <a:avLst/>
          </a:prstGeom>
        </p:spPr>
      </p:pic>
      <p:pic>
        <p:nvPicPr>
          <p:cNvPr id="8" name="Picture 7"/>
          <p:cNvPicPr>
            <a:picLocks noChangeAspect="1"/>
          </p:cNvPicPr>
          <p:nvPr/>
        </p:nvPicPr>
        <p:blipFill>
          <a:blip r:embed="rId7"/>
          <a:stretch>
            <a:fillRect/>
          </a:stretch>
        </p:blipFill>
        <p:spPr>
          <a:xfrm>
            <a:off x="9697157" y="2447099"/>
            <a:ext cx="1901406" cy="754644"/>
          </a:xfrm>
          <a:prstGeom prst="rect">
            <a:avLst/>
          </a:prstGeom>
        </p:spPr>
      </p:pic>
      <p:pic>
        <p:nvPicPr>
          <p:cNvPr id="9" name="Picture 8"/>
          <p:cNvPicPr>
            <a:picLocks noChangeAspect="1"/>
          </p:cNvPicPr>
          <p:nvPr/>
        </p:nvPicPr>
        <p:blipFill>
          <a:blip r:embed="rId8"/>
          <a:stretch>
            <a:fillRect/>
          </a:stretch>
        </p:blipFill>
        <p:spPr>
          <a:xfrm>
            <a:off x="8360189" y="5829245"/>
            <a:ext cx="1783645" cy="751008"/>
          </a:xfrm>
          <a:prstGeom prst="rect">
            <a:avLst/>
          </a:prstGeom>
        </p:spPr>
      </p:pic>
      <p:pic>
        <p:nvPicPr>
          <p:cNvPr id="10" name="Picture 9"/>
          <p:cNvPicPr>
            <a:picLocks noChangeAspect="1"/>
          </p:cNvPicPr>
          <p:nvPr/>
        </p:nvPicPr>
        <p:blipFill>
          <a:blip r:embed="rId9"/>
          <a:stretch>
            <a:fillRect/>
          </a:stretch>
        </p:blipFill>
        <p:spPr>
          <a:xfrm>
            <a:off x="10328147" y="5801787"/>
            <a:ext cx="1040038" cy="369289"/>
          </a:xfrm>
          <a:prstGeom prst="rect">
            <a:avLst/>
          </a:prstGeom>
        </p:spPr>
      </p:pic>
    </p:spTree>
    <p:extLst>
      <p:ext uri="{BB962C8B-B14F-4D97-AF65-F5344CB8AC3E}">
        <p14:creationId xmlns:p14="http://schemas.microsoft.com/office/powerpoint/2010/main" val="2950151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1215</Words>
  <Application>Microsoft Office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GMAS Proposal Entry and Proposal Homepage Enhancements</vt:lpstr>
      <vt:lpstr>PowerPoint Presentation</vt:lpstr>
      <vt:lpstr>Initial Proposal/Competing Renewal Entry Screen</vt:lpstr>
      <vt:lpstr>Streamlined and Smarter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Features for the May Release</vt:lpstr>
    </vt:vector>
  </TitlesOfParts>
  <Company>Harvard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GMAS Request Entry and Request Homepage Enhancements</dc:title>
  <dc:creator>Perreault, Jessica</dc:creator>
  <cp:lastModifiedBy>Perreault, Jessica</cp:lastModifiedBy>
  <cp:revision>102</cp:revision>
  <dcterms:created xsi:type="dcterms:W3CDTF">2017-03-02T15:27:10Z</dcterms:created>
  <dcterms:modified xsi:type="dcterms:W3CDTF">2017-04-21T11:39:38Z</dcterms:modified>
</cp:coreProperties>
</file>