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50" r:id="rId1"/>
    <p:sldMasterId id="2147483659" r:id="rId2"/>
  </p:sldMasterIdLst>
  <p:notesMasterIdLst>
    <p:notesMasterId r:id="rId17"/>
  </p:notesMasterIdLst>
  <p:handoutMasterIdLst>
    <p:handoutMasterId r:id="rId18"/>
  </p:handoutMasterIdLst>
  <p:sldIdLst>
    <p:sldId id="451" r:id="rId3"/>
    <p:sldId id="472" r:id="rId4"/>
    <p:sldId id="478" r:id="rId5"/>
    <p:sldId id="462" r:id="rId6"/>
    <p:sldId id="477" r:id="rId7"/>
    <p:sldId id="481" r:id="rId8"/>
    <p:sldId id="476" r:id="rId9"/>
    <p:sldId id="480" r:id="rId10"/>
    <p:sldId id="482" r:id="rId11"/>
    <p:sldId id="467" r:id="rId12"/>
    <p:sldId id="457" r:id="rId13"/>
    <p:sldId id="473" r:id="rId14"/>
    <p:sldId id="474" r:id="rId15"/>
    <p:sldId id="459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51C30"/>
    <a:srgbClr val="800000"/>
    <a:srgbClr val="898989"/>
    <a:srgbClr val="E7DABF"/>
    <a:srgbClr val="BAC5C6"/>
    <a:srgbClr val="293352"/>
    <a:srgbClr val="FFFFFF"/>
    <a:srgbClr val="EEECE1"/>
    <a:srgbClr val="B51E34"/>
    <a:srgbClr val="E3D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3" autoAdjust="0"/>
    <p:restoredTop sz="79825" autoAdjust="0"/>
  </p:normalViewPr>
  <p:slideViewPr>
    <p:cSldViewPr snapToObjects="1">
      <p:cViewPr varScale="1">
        <p:scale>
          <a:sx n="68" d="100"/>
          <a:sy n="68" d="100"/>
        </p:scale>
        <p:origin x="8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20" d="100"/>
          <a:sy n="120" d="100"/>
        </p:scale>
        <p:origin x="-1146" y="291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AF6D90F-06E0-4E69-8E00-AA6E8FF820CA}" type="datetime1">
              <a:rPr lang="en-US"/>
              <a:pPr>
                <a:defRPr/>
              </a:pPr>
              <a:t>4/21/2017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9C5B1389-3754-4E30-B7B9-23AEA2FCA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7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79E616A2-5658-4DB5-A6CA-9A703DF74881}" type="datetime1">
              <a:rPr lang="en-US"/>
              <a:pPr>
                <a:defRPr/>
              </a:pPr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3AB1A17B-551D-4B90-8B61-B7B53292E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76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4/21/2017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Mix/Match!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4/21/2017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HUI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2971800"/>
            <a:ext cx="8305800" cy="1470025"/>
          </a:xfrm>
        </p:spPr>
        <p:txBody>
          <a:bodyPr/>
          <a:lstStyle>
            <a:lvl1pPr algn="ctr"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" descr="C:\Users\sjf749\Documents\HUIT artwork\WEB_HUIT_LOGOS_PNG_HUIT_plai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103" y="498894"/>
            <a:ext cx="3975850" cy="81335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6EDCD8-B171-4E7C-B823-2B1A7255EF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a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UIT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9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al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9FC9-87D9-451F-8417-855905A59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horizon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7" y="553071"/>
            <a:ext cx="3742960" cy="6014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891506" y="3124200"/>
            <a:ext cx="350929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b="1" dirty="0" smtClean="0">
                <a:solidFill>
                  <a:srgbClr val="8A162C"/>
                </a:solidFill>
                <a:latin typeface="Arial"/>
                <a:cs typeface="Arial"/>
              </a:rPr>
              <a:t>Thank you!  </a:t>
            </a:r>
            <a:endParaRPr lang="en-US" sz="4400" b="1" u="sng" dirty="0">
              <a:solidFill>
                <a:srgbClr val="8A162C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4343400"/>
            <a:ext cx="8229600" cy="5334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400">
                <a:solidFill>
                  <a:schemeClr val="bg1"/>
                </a:solidFill>
              </a:defRPr>
            </a:lvl2pPr>
            <a:lvl3pPr marL="914400" indent="0" algn="ctr">
              <a:buNone/>
              <a:defRPr sz="2400">
                <a:solidFill>
                  <a:schemeClr val="bg1"/>
                </a:solidFill>
              </a:defRPr>
            </a:lvl3pPr>
            <a:lvl4pPr marL="1371600" indent="0" algn="ctr">
              <a:buNone/>
              <a:defRPr sz="2400">
                <a:solidFill>
                  <a:schemeClr val="bg1"/>
                </a:solidFill>
              </a:defRPr>
            </a:lvl4pPr>
            <a:lvl5pPr marL="1828800" indent="0" algn="ctr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4953000"/>
            <a:ext cx="8229600" cy="304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237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UIT 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Agenda slide (24 point)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UIT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 smtClean="0"/>
              <a:t>Headings are Arial 20 points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4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UI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1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With Citation and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7505700" y="347663"/>
            <a:ext cx="1524000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7505700" y="38100"/>
            <a:ext cx="1574800" cy="228600"/>
          </a:xfrm>
        </p:spPr>
        <p:txBody>
          <a:bodyPr/>
          <a:lstStyle>
            <a:lvl1pPr marL="0" indent="0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457200" y="6070600"/>
            <a:ext cx="3744913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6096000"/>
            <a:ext cx="3734388" cy="228600"/>
          </a:xfrm>
        </p:spPr>
        <p:txBody>
          <a:bodyPr/>
          <a:lstStyle>
            <a:lvl1pPr marL="0" indent="0">
              <a:buNone/>
              <a:defRPr sz="9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63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IT Section Transition slide">
    <p:bg>
      <p:bgPr>
        <a:solidFill>
          <a:srgbClr val="A51C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11430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5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a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3276600" cy="495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 hasCustomPrompt="1"/>
          </p:nvPr>
        </p:nvSpPr>
        <p:spPr>
          <a:xfrm>
            <a:off x="3810000" y="1295400"/>
            <a:ext cx="4953000" cy="4953000"/>
          </a:xfrm>
        </p:spPr>
        <p:txBody>
          <a:bodyPr/>
          <a:lstStyle/>
          <a:p>
            <a:r>
              <a:rPr lang="en-US" dirty="0" smtClean="0"/>
              <a:t>Click icon to add 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8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00800" y="6324600"/>
            <a:ext cx="27432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B2B2B2"/>
                </a:solidFill>
                <a:cs typeface="+mn-cs"/>
              </a:defRPr>
            </a:lvl1pPr>
          </a:lstStyle>
          <a:p>
            <a:pPr>
              <a:defRPr/>
            </a:pPr>
            <a:fld id="{3D6EDCD8-B171-4E7C-B823-2B1A7255EF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Level 1 Arial 20</a:t>
            </a:r>
          </a:p>
          <a:p>
            <a:pPr lvl="1"/>
            <a:r>
              <a:rPr lang="en-US" dirty="0" smtClean="0"/>
              <a:t>Level 2 Arial 18</a:t>
            </a:r>
          </a:p>
          <a:p>
            <a:pPr lvl="2"/>
            <a:r>
              <a:rPr lang="en-US" dirty="0" smtClean="0"/>
              <a:t>Level 3 Arial Light 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676" r:id="rId2"/>
    <p:sldLayoutId id="2147483760" r:id="rId3"/>
    <p:sldLayoutId id="2147483761" r:id="rId4"/>
    <p:sldLayoutId id="2147483755" r:id="rId5"/>
    <p:sldLayoutId id="2147483756" r:id="rId6"/>
    <p:sldLayoutId id="2147483754" r:id="rId7"/>
    <p:sldLayoutId id="2147483674" r:id="rId8"/>
    <p:sldLayoutId id="2147483757" r:id="rId9"/>
    <p:sldLayoutId id="2147483687" r:id="rId10"/>
    <p:sldLayoutId id="2147483793" r:id="rId11"/>
    <p:sldLayoutId id="2147483791" r:id="rId12"/>
    <p:sldLayoutId id="2147483792" r:id="rId13"/>
    <p:sldLayoutId id="2147483672" r:id="rId14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51E34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51C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Thank you.</a:t>
            </a:r>
          </a:p>
        </p:txBody>
      </p:sp>
      <p:pic>
        <p:nvPicPr>
          <p:cNvPr id="4" name="Picture 3" descr="HUIT_ppt-leftaligned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172200"/>
            <a:ext cx="2438400" cy="4912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68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mas.fss.harvard.edu/blog" TargetMode="External"/><Relationship Id="rId2" Type="http://schemas.openxmlformats.org/officeDocument/2006/relationships/hyperlink" Target="http://gmas.fss.harvard.edu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gmas.fss.harvard.edu/gmas-20-business-steering-committee" TargetMode="External"/><Relationship Id="rId4" Type="http://schemas.openxmlformats.org/officeDocument/2006/relationships/hyperlink" Target="mailto:contactgmas@harvard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GMAS 2.0 Project Update</a:t>
            </a:r>
            <a:br>
              <a:rPr lang="en-US" dirty="0" smtClean="0"/>
            </a:br>
            <a:r>
              <a:rPr lang="en-US" dirty="0" smtClean="0"/>
              <a:t>April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conversion for May release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6477000" cy="152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Requests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New proposal creation page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New proposal home page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New proposal edit page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Retired 25 pages from proposal creation and edit proposal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457200" y="3080951"/>
            <a:ext cx="5867400" cy="109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087438" indent="-173038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  <a:defRPr sz="1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595959"/>
                </a:solidFill>
                <a:latin typeface="+mn-lt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b="1" kern="0" dirty="0" smtClean="0"/>
              <a:t>Person</a:t>
            </a:r>
            <a:endParaRPr lang="en-US" sz="1800" b="1" kern="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b="0" kern="0" dirty="0" smtClean="0"/>
              <a:t>Person profile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b="0" kern="0" dirty="0"/>
              <a:t>Retired 11 pages to edit person details</a:t>
            </a:r>
          </a:p>
        </p:txBody>
      </p:sp>
    </p:spTree>
    <p:extLst>
      <p:ext uri="{BB962C8B-B14F-4D97-AF65-F5344CB8AC3E}">
        <p14:creationId xmlns:p14="http://schemas.microsoft.com/office/powerpoint/2010/main" val="13575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1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1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u="sng" dirty="0" smtClean="0"/>
              <a:t>F</a:t>
            </a:r>
            <a:r>
              <a:rPr lang="en-US" dirty="0" smtClean="0"/>
              <a:t>inancial </a:t>
            </a:r>
            <a:r>
              <a:rPr lang="en-US" b="1" u="sng" dirty="0" smtClean="0"/>
              <a:t>I</a:t>
            </a:r>
            <a:r>
              <a:rPr lang="en-US" dirty="0" smtClean="0"/>
              <a:t>nvoicing and </a:t>
            </a:r>
            <a:r>
              <a:rPr lang="en-US" b="1" u="sng" dirty="0" smtClean="0"/>
              <a:t>R</a:t>
            </a:r>
            <a:r>
              <a:rPr lang="en-US" dirty="0" smtClean="0"/>
              <a:t>eporting </a:t>
            </a:r>
            <a:r>
              <a:rPr lang="en-US" b="1" u="sng" dirty="0" smtClean="0"/>
              <a:t>S</a:t>
            </a:r>
            <a:r>
              <a:rPr lang="en-US" dirty="0" smtClean="0"/>
              <a:t>trategic </a:t>
            </a:r>
            <a:r>
              <a:rPr lang="en-US" b="1" u="sng" dirty="0" smtClean="0"/>
              <a:t>T</a:t>
            </a:r>
            <a:r>
              <a:rPr lang="en-US" dirty="0" smtClean="0"/>
              <a:t>ransition</a:t>
            </a:r>
          </a:p>
          <a:p>
            <a:r>
              <a:rPr lang="en-US" dirty="0" smtClean="0"/>
              <a:t>This project has been approved ITCRB </a:t>
            </a:r>
            <a:r>
              <a:rPr lang="en-US" dirty="0" smtClean="0"/>
              <a:t>funds for FY18 </a:t>
            </a:r>
          </a:p>
          <a:p>
            <a:r>
              <a:rPr lang="en-US" dirty="0" smtClean="0"/>
              <a:t>High </a:t>
            </a:r>
            <a:r>
              <a:rPr lang="en-US" dirty="0" smtClean="0"/>
              <a:t>level project goals:</a:t>
            </a:r>
          </a:p>
          <a:p>
            <a:pPr lvl="1"/>
            <a:r>
              <a:rPr lang="en-US" dirty="0" smtClean="0"/>
              <a:t>Replace FRAP system with new GMAS functionality</a:t>
            </a:r>
          </a:p>
          <a:p>
            <a:pPr lvl="1"/>
            <a:r>
              <a:rPr lang="en-US" dirty="0" smtClean="0"/>
              <a:t>Improve cash management and financial summary views in GMAS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9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get more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anchor="ctr">
            <a:normAutofit fontScale="8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300" dirty="0" smtClean="0"/>
              <a:t>GMAS Website</a:t>
            </a:r>
            <a:br>
              <a:rPr lang="en-US" sz="4300" dirty="0" smtClean="0"/>
            </a:br>
            <a:r>
              <a:rPr lang="en-US" sz="4300" dirty="0" smtClean="0">
                <a:hlinkClick r:id="rId2"/>
              </a:rPr>
              <a:t>http://gmas.fss.harvard.edu</a:t>
            </a:r>
            <a:endParaRPr lang="en-US" sz="43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3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3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300" dirty="0" smtClean="0"/>
              <a:t>GMAS Blog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4400" dirty="0">
                <a:hlinkClick r:id="rId3"/>
              </a:rPr>
              <a:t>http://gmas.fss.harvard.edu/blog</a:t>
            </a:r>
            <a:endParaRPr lang="en-US" sz="43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buNone/>
            </a:pPr>
            <a:r>
              <a:rPr lang="en-US" sz="2200" dirty="0"/>
              <a:t>For questions or feedback please email </a:t>
            </a:r>
            <a:r>
              <a:rPr lang="en-US" sz="2200" dirty="0" smtClean="0">
                <a:hlinkClick r:id="rId4"/>
              </a:rPr>
              <a:t>contactgmas@harvard.edu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You can also contact your GMAS business steering committee member with feedback - </a:t>
            </a:r>
            <a:r>
              <a:rPr lang="en-US" sz="2200" dirty="0">
                <a:hlinkClick r:id="rId5"/>
              </a:rPr>
              <a:t>http://gmas.fss.harvard.edu/gmas-20-business-steering-committee</a:t>
            </a:r>
            <a:r>
              <a:rPr lang="en-US" sz="2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00800" y="6324600"/>
            <a:ext cx="2743200" cy="365125"/>
          </a:xfrm>
        </p:spPr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82296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Shorter and smarter proposal entry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Streamlined proposal home page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50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entry today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Content Placeholder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066800"/>
            <a:ext cx="7065893" cy="490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proposal entry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24000"/>
            <a:ext cx="5486400" cy="58578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547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entry: key features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Much less data entry is required to enter a new proposal</a:t>
            </a:r>
          </a:p>
          <a:p>
            <a:pPr lvl="1"/>
            <a:r>
              <a:rPr lang="en-US" sz="2200" dirty="0" smtClean="0"/>
              <a:t>Research team, approvals, and other data are no longer required, but can be entered later.</a:t>
            </a:r>
          </a:p>
          <a:p>
            <a:r>
              <a:rPr lang="en-US" dirty="0" smtClean="0"/>
              <a:t>Org number and PI are restricted by user security</a:t>
            </a:r>
          </a:p>
          <a:p>
            <a:pPr lvl="1"/>
            <a:r>
              <a:rPr lang="en-US" sz="2200" dirty="0" smtClean="0"/>
              <a:t>People won’t be able to create proposals they wouldn’t have access to.</a:t>
            </a:r>
          </a:p>
          <a:p>
            <a:r>
              <a:rPr lang="en-US" dirty="0" smtClean="0"/>
              <a:t>Faster lookups for people and organizations</a:t>
            </a:r>
          </a:p>
          <a:p>
            <a:pPr lvl="1"/>
            <a:r>
              <a:rPr lang="en-US" sz="2200" dirty="0" smtClean="0"/>
              <a:t>Autocomplete searches for PI, Mentor, Prime PI, Sponsor, and Prime Sponsor.</a:t>
            </a:r>
          </a:p>
          <a:p>
            <a:r>
              <a:rPr lang="en-US" dirty="0" smtClean="0"/>
              <a:t>Faster date entry</a:t>
            </a:r>
          </a:p>
          <a:p>
            <a:pPr lvl="1"/>
            <a:r>
              <a:rPr lang="en-US" sz="2200" dirty="0" smtClean="0"/>
              <a:t>Budget periods default to 12 month increments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home page today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702" y="1307430"/>
            <a:ext cx="4402595" cy="5017170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3226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proposal home page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84" y="1066800"/>
            <a:ext cx="8332573" cy="5181600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7460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home page: key features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60375" indent="-460375">
              <a:spcAft>
                <a:spcPts val="1200"/>
              </a:spcAft>
            </a:pPr>
            <a:r>
              <a:rPr lang="en-US" sz="3600" dirty="0" smtClean="0"/>
              <a:t>Reorganized the page to reduce clutter</a:t>
            </a:r>
          </a:p>
          <a:p>
            <a:pPr marL="460375" indent="-460375">
              <a:spcAft>
                <a:spcPts val="1200"/>
              </a:spcAft>
            </a:pPr>
            <a:r>
              <a:rPr lang="en-US" sz="3600" dirty="0" smtClean="0"/>
              <a:t>Workflow and next steps are highlighted</a:t>
            </a:r>
          </a:p>
          <a:p>
            <a:pPr marL="460375" indent="-460375">
              <a:spcAft>
                <a:spcPts val="1200"/>
              </a:spcAft>
            </a:pPr>
            <a:r>
              <a:rPr lang="en-US" sz="3600" dirty="0" smtClean="0"/>
              <a:t>The page is more dynamic based on proposal status and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5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IT PPT Template 1.11.12">
  <a:themeElements>
    <a:clrScheme name="Custom 1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4E84C4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UIT Closing Thank you Slide">
  <a:themeElements>
    <a:clrScheme name="Harvard Email">
      <a:dk1>
        <a:srgbClr val="1E1E1E"/>
      </a:dk1>
      <a:lt1>
        <a:srgbClr val="FFFFFF"/>
      </a:lt1>
      <a:dk2>
        <a:srgbClr val="293352"/>
      </a:dk2>
      <a:lt2>
        <a:srgbClr val="F3F3F1"/>
      </a:lt2>
      <a:accent1>
        <a:srgbClr val="4E84C4"/>
      </a:accent1>
      <a:accent2>
        <a:srgbClr val="A51C30"/>
      </a:accent2>
      <a:accent3>
        <a:srgbClr val="52854C"/>
      </a:accent3>
      <a:accent4>
        <a:srgbClr val="C3D7A4"/>
      </a:accent4>
      <a:accent5>
        <a:srgbClr val="8C8179"/>
      </a:accent5>
      <a:accent6>
        <a:srgbClr val="8996A0"/>
      </a:accent6>
      <a:hlink>
        <a:srgbClr val="BAC5C6"/>
      </a:hlink>
      <a:folHlink>
        <a:srgbClr val="DE7008"/>
      </a:folHlink>
    </a:clrScheme>
    <a:fontScheme name="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7405</TotalTime>
  <Words>250</Words>
  <Application>Microsoft Office PowerPoint</Application>
  <PresentationFormat>On-screen Show (4:3)</PresentationFormat>
  <Paragraphs>66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HUIT PPT Template 1.11.12</vt:lpstr>
      <vt:lpstr>HUIT Closing Thank you Slide</vt:lpstr>
      <vt:lpstr>GMAS 2.0 Project Update April 2017</vt:lpstr>
      <vt:lpstr>May release</vt:lpstr>
      <vt:lpstr>Release goals</vt:lpstr>
      <vt:lpstr>Proposal entry today</vt:lpstr>
      <vt:lpstr>New proposal entry</vt:lpstr>
      <vt:lpstr>Proposal entry: key features</vt:lpstr>
      <vt:lpstr>Proposal home page today</vt:lpstr>
      <vt:lpstr>New proposal home page</vt:lpstr>
      <vt:lpstr>Proposal home page: key features</vt:lpstr>
      <vt:lpstr>Page conversion for May release</vt:lpstr>
      <vt:lpstr>DEMO</vt:lpstr>
      <vt:lpstr>What’s next</vt:lpstr>
      <vt:lpstr>FIRST project</vt:lpstr>
      <vt:lpstr>Where to get more information</vt:lpstr>
    </vt:vector>
  </TitlesOfParts>
  <Company>Harvard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sjf749</dc:creator>
  <cp:lastModifiedBy>Perreault, Jessica</cp:lastModifiedBy>
  <cp:revision>78</cp:revision>
  <cp:lastPrinted>2011-10-20T20:28:29Z</cp:lastPrinted>
  <dcterms:created xsi:type="dcterms:W3CDTF">2012-01-13T14:46:11Z</dcterms:created>
  <dcterms:modified xsi:type="dcterms:W3CDTF">2017-04-21T11:37:54Z</dcterms:modified>
</cp:coreProperties>
</file>