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75" r:id="rId4"/>
    <p:sldId id="260" r:id="rId5"/>
    <p:sldId id="261" r:id="rId6"/>
    <p:sldId id="262" r:id="rId7"/>
    <p:sldId id="268" r:id="rId8"/>
    <p:sldId id="276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5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F4665E-8B12-42A0-A044-6DA0B251C957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5B2A0B-8640-435D-9B8B-FF5795FC3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2A0B-8640-435D-9B8B-FF5795FC33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1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74A3-BB70-476F-BD00-C91E69EDA2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74A3-BB70-476F-BD00-C91E69EDA2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4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5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187A-2353-49F6-94A9-3057268B42D6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D8AB-170B-4FB7-98E3-9DEE02AD0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8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er_anderson@harvard.edu" TargetMode="External"/><Relationship Id="rId7" Type="http://schemas.openxmlformats.org/officeDocument/2006/relationships/image" Target="../media/image18.jpeg"/><Relationship Id="rId2" Type="http://schemas.openxmlformats.org/officeDocument/2006/relationships/hyperlink" Target="mailto:Kduevel@fas.harvard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pr.harvard.edu/pages/export-controls-policies-and-procedures" TargetMode="External"/><Relationship Id="rId5" Type="http://schemas.openxmlformats.org/officeDocument/2006/relationships/hyperlink" Target="http://otd.harvard.edu/faculty-inventors/resources/material-transfer-agreements/" TargetMode="External"/><Relationship Id="rId4" Type="http://schemas.openxmlformats.org/officeDocument/2006/relationships/hyperlink" Target="https://www.globalsupport.harvard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6425" y="2895600"/>
            <a:ext cx="7623175" cy="136207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Be aware of Export Controls</a:t>
            </a:r>
            <a:r>
              <a:rPr lang="en-US" sz="4800" dirty="0"/>
              <a:t>!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924300"/>
            <a:ext cx="7467600" cy="23241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 </a:t>
            </a:r>
            <a:r>
              <a:rPr lang="en-US" sz="2400" dirty="0" smtClean="0"/>
              <a:t>April 21,2017</a:t>
            </a:r>
          </a:p>
          <a:p>
            <a:pPr algn="ctr" eaLnBrk="1" hangingPunct="1"/>
            <a:endParaRPr lang="en-US" sz="2400" dirty="0" smtClean="0"/>
          </a:p>
          <a:p>
            <a:pPr algn="ctr" eaLnBrk="1" hangingPunct="1"/>
            <a:r>
              <a:rPr lang="en-US" sz="2400" dirty="0" smtClean="0">
                <a:solidFill>
                  <a:schemeClr val="tx1"/>
                </a:solidFill>
              </a:rPr>
              <a:t> Katrin Duevel</a:t>
            </a:r>
          </a:p>
          <a:p>
            <a:pPr algn="ctr" eaLnBrk="1" hangingPunct="1"/>
            <a:r>
              <a:rPr lang="en-US" sz="2400" dirty="0" smtClean="0">
                <a:solidFill>
                  <a:schemeClr val="tx1"/>
                </a:solidFill>
              </a:rPr>
              <a:t>Research Compliance Officer</a:t>
            </a:r>
          </a:p>
          <a:p>
            <a:pPr algn="ctr" eaLnBrk="1" hangingPunct="1"/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1030" name="Picture 6" descr="C:\Users\kduevel\Desktop\iStock_000019501469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0116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Exports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556259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dirty="0" smtClean="0"/>
          </a:p>
          <a:p>
            <a:r>
              <a:rPr lang="en-US" b="1" dirty="0" smtClean="0"/>
              <a:t>Exports</a:t>
            </a:r>
            <a:r>
              <a:rPr lang="en-US" dirty="0" smtClean="0"/>
              <a:t> - Any item that is sent from the US to a foreign destination or a foreign national is an export</a:t>
            </a:r>
          </a:p>
          <a:p>
            <a:pPr eaLnBrk="1" hangingPunct="1"/>
            <a:r>
              <a:rPr lang="en-US" b="1" dirty="0" smtClean="0"/>
              <a:t>Deemed Exports - </a:t>
            </a:r>
            <a:r>
              <a:rPr lang="en-US" dirty="0" smtClean="0"/>
              <a:t>Any </a:t>
            </a:r>
            <a:r>
              <a:rPr lang="en-US" dirty="0"/>
              <a:t>release of </a:t>
            </a:r>
            <a:r>
              <a:rPr lang="en-US" dirty="0" smtClean="0"/>
              <a:t>technology or information subject to the export regulations to </a:t>
            </a:r>
            <a:r>
              <a:rPr lang="en-US" dirty="0"/>
              <a:t>a foreign national while </a:t>
            </a:r>
            <a:r>
              <a:rPr lang="en-US" b="1" u="sng" dirty="0"/>
              <a:t>inside</a:t>
            </a:r>
            <a:r>
              <a:rPr lang="en-US" dirty="0"/>
              <a:t> the U.S. (i.e., </a:t>
            </a:r>
            <a:r>
              <a:rPr lang="en-US" b="1" u="sng" dirty="0"/>
              <a:t>on campus</a:t>
            </a:r>
            <a:r>
              <a:rPr lang="en-US" dirty="0"/>
              <a:t>) is </a:t>
            </a:r>
            <a:r>
              <a:rPr lang="en-US" i="1" dirty="0">
                <a:solidFill>
                  <a:srgbClr val="FF0000"/>
                </a:solidFill>
              </a:rPr>
              <a:t>deemed</a:t>
            </a:r>
            <a:r>
              <a:rPr lang="en-US" dirty="0"/>
              <a:t> to be an </a:t>
            </a:r>
            <a:r>
              <a:rPr lang="en-US" i="1" dirty="0">
                <a:solidFill>
                  <a:srgbClr val="FF0000"/>
                </a:solidFill>
              </a:rPr>
              <a:t>export</a:t>
            </a:r>
            <a:r>
              <a:rPr lang="en-US" dirty="0"/>
              <a:t> to the home </a:t>
            </a:r>
            <a:r>
              <a:rPr lang="en-US" dirty="0" smtClean="0"/>
              <a:t>country </a:t>
            </a:r>
            <a:r>
              <a:rPr lang="en-US" dirty="0"/>
              <a:t>of the foreign national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900" i="1" dirty="0" smtClean="0"/>
              <a:t>	</a:t>
            </a:r>
            <a:r>
              <a:rPr lang="en-US" sz="2400" i="1" dirty="0" smtClean="0"/>
              <a:t>Does not apply to foreigners with</a:t>
            </a:r>
            <a:r>
              <a:rPr lang="en-US" sz="2400" dirty="0" smtClean="0"/>
              <a:t>:</a:t>
            </a:r>
          </a:p>
          <a:p>
            <a:pPr lvl="2"/>
            <a:r>
              <a:rPr lang="en-US" dirty="0" smtClean="0"/>
              <a:t>A permanent residence (“Green Card”)</a:t>
            </a:r>
          </a:p>
          <a:p>
            <a:pPr lvl="2"/>
            <a:r>
              <a:rPr lang="en-US" dirty="0" smtClean="0"/>
              <a:t>U.S. citizenship</a:t>
            </a:r>
          </a:p>
          <a:p>
            <a:pPr lvl="2"/>
            <a:r>
              <a:rPr lang="en-US" dirty="0" smtClean="0"/>
              <a:t>Status as a “protected person”</a:t>
            </a:r>
          </a:p>
          <a:p>
            <a:pPr marL="349250" lvl="1" indent="-349250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kduevel\AppData\Local\Microsoft\Windows\Temporary Internet Files\Content.IE5\XJ1F9BGF\matt-icons_packa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7" y="188026"/>
            <a:ext cx="102887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duevel\AppData\Local\Microsoft\Windows\Temporary Internet Files\Content.IE5\X3O4O3U7\Screen_Shot_2014-03-13_at_9.14.06_A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774" y="146957"/>
            <a:ext cx="1095499" cy="12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kduevel\AppData\Local\Microsoft\Windows\Temporary Internet Files\Content.IE5\X3O4O3U7\troubled-med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kduevel\AppData\Local\Microsoft\Windows\Temporary Internet Files\Content.IE5\X3O4O3U7\troubled-med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3384423"/>
            <a:ext cx="95250" cy="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kduevel\AppData\Local\Microsoft\Windows\Temporary Internet Files\Content.IE5\D2OJJFYL\conversatio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Export Control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71437" y="1143001"/>
            <a:ext cx="8305800" cy="55625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600" dirty="0"/>
          </a:p>
          <a:p>
            <a:pPr lvl="1"/>
            <a:r>
              <a:rPr lang="en-US" sz="4000" b="1" dirty="0" smtClean="0"/>
              <a:t>What is being exported?</a:t>
            </a:r>
          </a:p>
          <a:p>
            <a:pPr lvl="1"/>
            <a:r>
              <a:rPr lang="en-US" sz="4000" b="1" dirty="0" smtClean="0"/>
              <a:t>Where to? </a:t>
            </a:r>
            <a:r>
              <a:rPr lang="en-US" sz="4000" dirty="0" smtClean="0"/>
              <a:t>(country/institution/individual)</a:t>
            </a:r>
          </a:p>
          <a:p>
            <a:pPr lvl="1"/>
            <a:r>
              <a:rPr lang="en-US" sz="4000" b="1" dirty="0" smtClean="0"/>
              <a:t>What for? </a:t>
            </a:r>
            <a:r>
              <a:rPr lang="en-US" sz="4000" dirty="0" smtClean="0"/>
              <a:t>(Purpose)</a:t>
            </a:r>
          </a:p>
          <a:p>
            <a:pPr lvl="1"/>
            <a:r>
              <a:rPr lang="en-US" sz="4000" b="1" dirty="0" smtClean="0"/>
              <a:t>When?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kduevel\AppData\Local\Microsoft\Windows\Temporary Internet Files\Content.IE5\XJ1F9BGF\matt-icons_packa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7" y="188026"/>
            <a:ext cx="102887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kduevel\AppData\Local\Microsoft\Windows\Temporary Internet Files\Content.IE5\X3O4O3U7\Screen_Shot_2014-03-13_at_9.14.06_A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501" y="220579"/>
            <a:ext cx="1095499" cy="127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9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Federal Agencies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b="1" dirty="0" smtClean="0"/>
              <a:t>US Department of State</a:t>
            </a:r>
          </a:p>
          <a:p>
            <a:r>
              <a:rPr lang="en-US" dirty="0" smtClean="0"/>
              <a:t>International </a:t>
            </a:r>
            <a:r>
              <a:rPr lang="en-US" dirty="0"/>
              <a:t>Traffic in Arms </a:t>
            </a:r>
            <a:r>
              <a:rPr lang="en-US" dirty="0" smtClean="0"/>
              <a:t>Regulation (ITAR)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 </a:t>
            </a:r>
            <a:r>
              <a:rPr lang="en-US" dirty="0"/>
              <a:t>Munitions L</a:t>
            </a:r>
            <a:r>
              <a:rPr lang="en-US" dirty="0" smtClean="0"/>
              <a:t>ist (USML) </a:t>
            </a:r>
          </a:p>
          <a:p>
            <a:pPr marL="0" indent="0">
              <a:buNone/>
            </a:pPr>
            <a:r>
              <a:rPr lang="en-US" b="1" dirty="0"/>
              <a:t>US Department of Commerce, Bureau of Industry and Security (BIS)</a:t>
            </a:r>
          </a:p>
          <a:p>
            <a:r>
              <a:rPr lang="en-US" dirty="0"/>
              <a:t>Export Administration Regulation (EAR) </a:t>
            </a:r>
          </a:p>
          <a:p>
            <a:pPr marL="0" indent="0">
              <a:buNone/>
            </a:pPr>
            <a:r>
              <a:rPr lang="en-US" dirty="0"/>
              <a:t>	Commerce Control list (CCL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for “dual use” items: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Chemicals, microorganism, toxins,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software, sensors, electronics, lasers, drones….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kduevel\AppData\Local\Microsoft\Windows\Temporary Internet Files\Content.IE5\TYW3N5FB\Seal_of_the_United_States_Department_of_State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7619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duevel\AppData\Local\Microsoft\Windows\Temporary Internet Files\Content.IE5\X3O4O3U7\100px-Bureau_of_Industry_and_Security_sea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4588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497" y="4345405"/>
            <a:ext cx="1912303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393155"/>
            <a:ext cx="800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Federal Agencies 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153400" cy="50641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3600" b="1" dirty="0" smtClean="0"/>
              <a:t>US </a:t>
            </a:r>
            <a:r>
              <a:rPr lang="en-US" sz="3600" b="1" dirty="0"/>
              <a:t>Department of Treasury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Office of Foreign Assets Controls (OFAC)</a:t>
            </a:r>
          </a:p>
          <a:p>
            <a:r>
              <a:rPr lang="en-US" sz="3600" dirty="0"/>
              <a:t>Economic and trade sanctions</a:t>
            </a:r>
          </a:p>
          <a:p>
            <a:r>
              <a:rPr lang="en-US" sz="3600" dirty="0" smtClean="0"/>
              <a:t>Specially </a:t>
            </a:r>
            <a:r>
              <a:rPr lang="en-US" sz="4000" dirty="0"/>
              <a:t>D</a:t>
            </a:r>
            <a:r>
              <a:rPr lang="en-US" sz="4000" dirty="0" smtClean="0"/>
              <a:t>esignated</a:t>
            </a:r>
            <a:r>
              <a:rPr lang="en-US" sz="3600" dirty="0" smtClean="0"/>
              <a:t> Nationals list (SDN), individuals, groups and entities</a:t>
            </a:r>
          </a:p>
        </p:txBody>
      </p:sp>
      <p:pic>
        <p:nvPicPr>
          <p:cNvPr id="2050" name="Picture 2" descr="C:\Users\kduevel\Desktop\ofac-treasury-623x4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663" y="228600"/>
            <a:ext cx="1707832" cy="11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8600" y="13716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" y="37912"/>
            <a:ext cx="1102895" cy="11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Fundamental Research Exception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458200" cy="506412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Fundamental research 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in </a:t>
            </a:r>
            <a:r>
              <a:rPr lang="en-US" dirty="0" smtClean="0"/>
              <a:t>science, engineering and mathematics the results of </a:t>
            </a:r>
            <a:r>
              <a:rPr lang="en-US" dirty="0"/>
              <a:t>w</a:t>
            </a:r>
            <a:r>
              <a:rPr lang="en-US" dirty="0" smtClean="0"/>
              <a:t>hich ordinarily are </a:t>
            </a:r>
            <a:r>
              <a:rPr lang="en-US" dirty="0"/>
              <a:t>published and shared broadly within the </a:t>
            </a:r>
            <a:r>
              <a:rPr lang="en-US" dirty="0" smtClean="0"/>
              <a:t>research community</a:t>
            </a:r>
          </a:p>
          <a:p>
            <a:pPr lvl="2"/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Not considered fundamental research</a:t>
            </a:r>
            <a:endParaRPr lang="en-US" dirty="0"/>
          </a:p>
          <a:p>
            <a:pPr lvl="2"/>
            <a:r>
              <a:rPr lang="en-US" dirty="0"/>
              <a:t>R</a:t>
            </a:r>
            <a:r>
              <a:rPr lang="en-US" dirty="0" smtClean="0"/>
              <a:t>estrictions </a:t>
            </a:r>
            <a:r>
              <a:rPr lang="en-US" dirty="0"/>
              <a:t>placed on the </a:t>
            </a:r>
            <a:r>
              <a:rPr lang="en-US" dirty="0" smtClean="0"/>
              <a:t>dissemination of research results</a:t>
            </a:r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estrictions </a:t>
            </a:r>
            <a:r>
              <a:rPr lang="en-US" dirty="0"/>
              <a:t>on methods used during the </a:t>
            </a:r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Proprietary </a:t>
            </a:r>
            <a:r>
              <a:rPr lang="en-US" dirty="0"/>
              <a:t>research, industrial development, design, production, and product </a:t>
            </a:r>
            <a:r>
              <a:rPr lang="en-US" dirty="0" smtClean="0"/>
              <a:t>utilization</a:t>
            </a:r>
          </a:p>
          <a:p>
            <a:pPr lvl="2"/>
            <a:endParaRPr lang="en-US" dirty="0" smtClean="0"/>
          </a:p>
          <a:p>
            <a:pPr marL="461963" lvl="1" indent="-4763">
              <a:buNone/>
            </a:pPr>
            <a:r>
              <a:rPr lang="en-US" b="1" u="sng" dirty="0" smtClean="0"/>
              <a:t>Harvard does not accept</a:t>
            </a:r>
            <a:r>
              <a:rPr lang="en-US" dirty="0" smtClean="0"/>
              <a:t> sponsor restrictions on publication of research results.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5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34" y="685800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When shoul</a:t>
            </a:r>
            <a:r>
              <a:rPr lang="en-US" b="1" dirty="0" smtClean="0"/>
              <a:t>d you be concerned about export controls</a:t>
            </a:r>
            <a:r>
              <a:rPr lang="en-US" sz="4400" b="1" dirty="0" smtClean="0"/>
              <a:t>? </a:t>
            </a:r>
            <a:br>
              <a:rPr lang="en-US" sz="4400" b="1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Using </a:t>
            </a:r>
            <a:r>
              <a:rPr lang="en-US" sz="2400" dirty="0" smtClean="0"/>
              <a:t>export-controlled </a:t>
            </a:r>
            <a:r>
              <a:rPr lang="en-US" sz="2400" dirty="0"/>
              <a:t>technology in your lab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Shipping items, software or information </a:t>
            </a:r>
            <a:r>
              <a:rPr lang="en-US" sz="2400" dirty="0" smtClean="0"/>
              <a:t>internationally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    (</a:t>
            </a:r>
            <a:r>
              <a:rPr lang="en-US" sz="2400" dirty="0"/>
              <a:t>Tip: ship </a:t>
            </a:r>
            <a:r>
              <a:rPr lang="en-US" sz="2400" dirty="0" smtClean="0"/>
              <a:t>directly from </a:t>
            </a:r>
            <a:r>
              <a:rPr lang="en-US" sz="2400" dirty="0"/>
              <a:t>vendor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Teaching courses abroad or </a:t>
            </a:r>
            <a:r>
              <a:rPr lang="en-US" sz="2400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Foreign travel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International </a:t>
            </a:r>
            <a:r>
              <a:rPr lang="en-US" sz="2400" dirty="0"/>
              <a:t>collaborations or </a:t>
            </a:r>
            <a:r>
              <a:rPr lang="en-US" sz="2400" dirty="0" smtClean="0"/>
              <a:t>partnerships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Paying someone in another country for items or services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676275" lvl="1" indent="-349250" eaLnBrk="1" hangingPunct="1"/>
            <a:endParaRPr lang="en-US" sz="2400" dirty="0" smtClean="0"/>
          </a:p>
          <a:p>
            <a:pPr marL="349250" indent="-349250" eaLnBrk="1" hangingPunct="1"/>
            <a:endParaRPr lang="en-US" sz="2800" dirty="0" smtClean="0"/>
          </a:p>
          <a:p>
            <a:pPr marL="349250" indent="-349250" eaLnBrk="1" hangingPunct="1"/>
            <a:endParaRPr lang="en-US" sz="2800" dirty="0" smtClean="0"/>
          </a:p>
          <a:p>
            <a:pPr marL="349250" indent="-349250" eaLnBrk="1" hangingPunct="1">
              <a:buNone/>
            </a:pPr>
            <a:endParaRPr lang="en-US" sz="2800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834" y="5943600"/>
            <a:ext cx="83058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It is </a:t>
            </a: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very important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to know who you’re dealing with and to have your export control officer  perform a “Restricted Party Screening”.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4876800"/>
            <a:ext cx="941709" cy="94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86" y="2667000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duevel\AppData\Local\Microsoft\Windows\Temporary Internet Files\Content.IE5\TYW3N5FB\large-flying-plane-66.6-5959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86" y="3733800"/>
            <a:ext cx="1780200" cy="7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duevel\AppData\Local\Microsoft\Windows\Temporary Internet Files\Content.IE5\XJ1F9BGF\matt-icons_packa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195" y="1447800"/>
            <a:ext cx="980639" cy="94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39813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/>
              <a:t>Heads Up</a:t>
            </a:r>
            <a:br>
              <a:rPr lang="en-US" sz="4400" b="1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8077200" cy="381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Export control questions in GMAS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Alerts Export Control Administrator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Possible GMAS </a:t>
            </a:r>
            <a:r>
              <a:rPr lang="en-US" dirty="0"/>
              <a:t>approval function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More outreach and training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(CITI training now available)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9812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4" y="304800"/>
            <a:ext cx="1263316" cy="126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Reach out!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382000" cy="40386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endParaRPr lang="en-US" sz="5100" dirty="0" smtClean="0"/>
          </a:p>
          <a:p>
            <a:pPr marL="0" indent="0" eaLnBrk="1" hangingPunct="1">
              <a:buNone/>
            </a:pPr>
            <a:r>
              <a:rPr lang="en-US" sz="9600" b="1" dirty="0" smtClean="0"/>
              <a:t>FAS/SEAS</a:t>
            </a:r>
            <a:r>
              <a:rPr lang="en-US" sz="9600" dirty="0" smtClean="0"/>
              <a:t>: Katrin Duevel, </a:t>
            </a:r>
            <a:r>
              <a:rPr lang="en-US" sz="9600" dirty="0" smtClean="0">
                <a:hlinkClick r:id="rId2"/>
              </a:rPr>
              <a:t>Kduevel@fas.harvard.edu</a:t>
            </a:r>
            <a:r>
              <a:rPr lang="en-US" sz="9600" dirty="0" smtClean="0"/>
              <a:t>, </a:t>
            </a:r>
          </a:p>
          <a:p>
            <a:pPr marL="0" indent="0" eaLnBrk="1" hangingPunct="1">
              <a:buNone/>
            </a:pPr>
            <a:r>
              <a:rPr lang="en-US" sz="9600" dirty="0" smtClean="0"/>
              <a:t>p: 617 496 7658</a:t>
            </a:r>
          </a:p>
          <a:p>
            <a:pPr eaLnBrk="1" hangingPunct="1"/>
            <a:endParaRPr lang="en-US" sz="9600" dirty="0" smtClean="0"/>
          </a:p>
          <a:p>
            <a:pPr marL="0" indent="0">
              <a:buNone/>
            </a:pPr>
            <a:r>
              <a:rPr lang="en-US" sz="9600" b="1" dirty="0" smtClean="0"/>
              <a:t>Global Support Services</a:t>
            </a:r>
            <a:r>
              <a:rPr lang="en-US" sz="9600" dirty="0" smtClean="0"/>
              <a:t>: </a:t>
            </a:r>
            <a:r>
              <a:rPr lang="en-US" sz="9600" dirty="0"/>
              <a:t>Krister Anderson, </a:t>
            </a:r>
            <a:r>
              <a:rPr lang="en-US" sz="9600" dirty="0" smtClean="0">
                <a:hlinkClick r:id="rId3"/>
              </a:rPr>
              <a:t>krister_anderson@harvard.edu</a:t>
            </a:r>
            <a:r>
              <a:rPr lang="en-US" sz="9600" dirty="0" smtClean="0"/>
              <a:t> </a:t>
            </a:r>
          </a:p>
          <a:p>
            <a:pPr marL="0" indent="0">
              <a:buNone/>
            </a:pPr>
            <a:r>
              <a:rPr lang="en-US" sz="9600" dirty="0" smtClean="0"/>
              <a:t>p.: 617 496 1702   </a:t>
            </a:r>
            <a:r>
              <a:rPr lang="en-US" sz="9600" dirty="0">
                <a:hlinkClick r:id="rId4"/>
              </a:rPr>
              <a:t>https://www.globalsupport.harvard.edu</a:t>
            </a:r>
            <a:r>
              <a:rPr lang="en-US" sz="9600" dirty="0" smtClean="0">
                <a:hlinkClick r:id="rId4"/>
              </a:rPr>
              <a:t>/</a:t>
            </a:r>
            <a:endParaRPr lang="en-US" sz="9600" dirty="0" smtClean="0"/>
          </a:p>
          <a:p>
            <a:pPr eaLnBrk="1" hangingPunct="1"/>
            <a:endParaRPr lang="en-US" sz="9600" dirty="0" smtClean="0"/>
          </a:p>
          <a:p>
            <a:pPr marL="0" indent="0">
              <a:buNone/>
            </a:pPr>
            <a:r>
              <a:rPr lang="en-US" sz="9600" b="1" dirty="0" smtClean="0"/>
              <a:t>Material Transfer Agreements (MTA), OTD </a:t>
            </a:r>
            <a:r>
              <a:rPr lang="en-US" sz="9600" dirty="0">
                <a:hlinkClick r:id="rId5"/>
              </a:rPr>
              <a:t>http://otd.harvard.edu/faculty-inventors/resources/material-transfer-agreements</a:t>
            </a:r>
            <a:r>
              <a:rPr lang="en-US" sz="9600" dirty="0" smtClean="0">
                <a:hlinkClick r:id="rId5"/>
              </a:rPr>
              <a:t>/</a:t>
            </a:r>
            <a:r>
              <a:rPr lang="en-US" sz="9600" dirty="0" smtClean="0"/>
              <a:t> </a:t>
            </a:r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b="1" dirty="0" smtClean="0"/>
              <a:t>Further Information:</a:t>
            </a:r>
          </a:p>
          <a:p>
            <a:pPr marL="0" indent="0">
              <a:buNone/>
            </a:pPr>
            <a:r>
              <a:rPr lang="en-US" sz="9600" b="1" dirty="0"/>
              <a:t>Office for the Vice </a:t>
            </a:r>
            <a:r>
              <a:rPr lang="en-US" sz="9600" b="1" dirty="0" smtClean="0"/>
              <a:t>Provost for </a:t>
            </a:r>
            <a:r>
              <a:rPr lang="en-US" sz="9600" b="1" dirty="0"/>
              <a:t>R</a:t>
            </a:r>
            <a:r>
              <a:rPr lang="en-US" sz="9600" b="1" dirty="0" smtClean="0"/>
              <a:t>esearch: Export Controls</a:t>
            </a:r>
            <a:endParaRPr lang="en-US" sz="9600" b="1" dirty="0"/>
          </a:p>
          <a:p>
            <a:pPr marL="0" indent="0">
              <a:buNone/>
            </a:pPr>
            <a:r>
              <a:rPr lang="en-US" sz="9600" dirty="0">
                <a:hlinkClick r:id="rId6"/>
              </a:rPr>
              <a:t>http://</a:t>
            </a:r>
            <a:r>
              <a:rPr lang="en-US" sz="9600" dirty="0" smtClean="0">
                <a:hlinkClick r:id="rId6"/>
              </a:rPr>
              <a:t>vpr.harvard.edu/pages/export-controls-policies-and-procedures</a:t>
            </a:r>
            <a:endParaRPr lang="en-US" sz="9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86800" cy="0"/>
          </a:xfrm>
          <a:prstGeom prst="line">
            <a:avLst/>
          </a:prstGeom>
          <a:ln w="57150" cmpd="dbl">
            <a:solidFill>
              <a:srgbClr val="952E0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kduevel\AppData\Local\Microsoft\Windows\Temporary Internet Files\Content.IE5\TYW3N5FB\Phon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1600200" cy="105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3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1130</TotalTime>
  <Words>383</Words>
  <Application>Microsoft Office PowerPoint</Application>
  <PresentationFormat>On-screen Show (4:3)</PresentationFormat>
  <Paragraphs>85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Be aware of Export Controls! </vt:lpstr>
      <vt:lpstr>Exports</vt:lpstr>
      <vt:lpstr>Export Control Questions</vt:lpstr>
      <vt:lpstr>Federal Agencies</vt:lpstr>
      <vt:lpstr>Federal Agencies (cont.)</vt:lpstr>
      <vt:lpstr>Fundamental Research Exception</vt:lpstr>
      <vt:lpstr>When should you be concerned about export controls?   </vt:lpstr>
      <vt:lpstr>Heads Up  </vt:lpstr>
      <vt:lpstr>Reach out!</vt:lpstr>
    </vt:vector>
  </TitlesOfParts>
  <Company>Harvard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Control Basics for the Post-Doc Researcher</dc:title>
  <dc:creator>Duevel, Katrin</dc:creator>
  <cp:lastModifiedBy>Duevel, Katrin</cp:lastModifiedBy>
  <cp:revision>238</cp:revision>
  <cp:lastPrinted>2017-01-05T18:53:46Z</cp:lastPrinted>
  <dcterms:created xsi:type="dcterms:W3CDTF">2016-12-05T19:52:31Z</dcterms:created>
  <dcterms:modified xsi:type="dcterms:W3CDTF">2017-04-21T12:56:41Z</dcterms:modified>
</cp:coreProperties>
</file>